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3"/>
  </p:notesMasterIdLst>
  <p:sldIdLst>
    <p:sldId id="257" r:id="rId2"/>
    <p:sldId id="309" r:id="rId3"/>
    <p:sldId id="258" r:id="rId4"/>
    <p:sldId id="259" r:id="rId5"/>
    <p:sldId id="260" r:id="rId6"/>
    <p:sldId id="261" r:id="rId7"/>
    <p:sldId id="262" r:id="rId8"/>
    <p:sldId id="313" r:id="rId9"/>
    <p:sldId id="264" r:id="rId10"/>
    <p:sldId id="314" r:id="rId11"/>
    <p:sldId id="265" r:id="rId12"/>
    <p:sldId id="267" r:id="rId13"/>
    <p:sldId id="268" r:id="rId14"/>
    <p:sldId id="269" r:id="rId15"/>
    <p:sldId id="272" r:id="rId16"/>
    <p:sldId id="273" r:id="rId17"/>
    <p:sldId id="271" r:id="rId18"/>
    <p:sldId id="274" r:id="rId19"/>
    <p:sldId id="308" r:id="rId20"/>
    <p:sldId id="277" r:id="rId21"/>
    <p:sldId id="307" r:id="rId22"/>
    <p:sldId id="312" r:id="rId23"/>
    <p:sldId id="270" r:id="rId24"/>
    <p:sldId id="275" r:id="rId25"/>
    <p:sldId id="278" r:id="rId26"/>
    <p:sldId id="280" r:id="rId27"/>
    <p:sldId id="282" r:id="rId28"/>
    <p:sldId id="276" r:id="rId29"/>
    <p:sldId id="284" r:id="rId30"/>
    <p:sldId id="286" r:id="rId31"/>
    <p:sldId id="311" r:id="rId32"/>
    <p:sldId id="288" r:id="rId33"/>
    <p:sldId id="289" r:id="rId34"/>
    <p:sldId id="290" r:id="rId35"/>
    <p:sldId id="304" r:id="rId36"/>
    <p:sldId id="292" r:id="rId37"/>
    <p:sldId id="293" r:id="rId38"/>
    <p:sldId id="283" r:id="rId39"/>
    <p:sldId id="294" r:id="rId40"/>
    <p:sldId id="295" r:id="rId41"/>
    <p:sldId id="296" r:id="rId42"/>
    <p:sldId id="298" r:id="rId43"/>
    <p:sldId id="300" r:id="rId44"/>
    <p:sldId id="299" r:id="rId45"/>
    <p:sldId id="297" r:id="rId46"/>
    <p:sldId id="301" r:id="rId47"/>
    <p:sldId id="302" r:id="rId48"/>
    <p:sldId id="315" r:id="rId49"/>
    <p:sldId id="316" r:id="rId50"/>
    <p:sldId id="306" r:id="rId51"/>
    <p:sldId id="303" r:id="rId52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napToObjects="1">
      <p:cViewPr varScale="1">
        <p:scale>
          <a:sx n="111" d="100"/>
          <a:sy n="111" d="100"/>
        </p:scale>
        <p:origin x="-184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5" d="100"/>
        <a:sy n="9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notesMaster" Target="notesMasters/notesMaster1.xml"/><Relationship Id="rId54" Type="http://schemas.openxmlformats.org/officeDocument/2006/relationships/printerSettings" Target="printerSettings/printerSettings1.bin"/><Relationship Id="rId55" Type="http://schemas.openxmlformats.org/officeDocument/2006/relationships/presProps" Target="presProps.xml"/><Relationship Id="rId56" Type="http://schemas.openxmlformats.org/officeDocument/2006/relationships/viewProps" Target="viewProps.xml"/><Relationship Id="rId57" Type="http://schemas.openxmlformats.org/officeDocument/2006/relationships/theme" Target="theme/theme1.xml"/><Relationship Id="rId58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CEC33E-8D92-9842-B8BE-505081BFEFEB}" type="datetimeFigureOut">
              <a:rPr lang="fr-FR" smtClean="0"/>
              <a:t>15/12/14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952B31-4236-0443-ACB5-AE8DBF1D4B0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8817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CFB51-FD81-F14B-B552-1DD90726222C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83542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F586D91-5102-194F-93D2-528FD4F75EFA}" type="slidenum">
              <a:rPr lang="fr-FR"/>
              <a:pPr>
                <a:defRPr/>
              </a:pPr>
              <a:t>6</a:t>
            </a:fld>
            <a:endParaRPr lang="fr-FR"/>
          </a:p>
        </p:txBody>
      </p:sp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smtClean="0">
                <a:cs typeface="+mn-cs"/>
              </a:rPr>
              <a:t>Hypothese: le langage est dû à un effet papillon</a:t>
            </a:r>
          </a:p>
          <a:p>
            <a:pPr eaLnBrk="1" hangingPunct="1">
              <a:defRPr/>
            </a:pPr>
            <a:r>
              <a:rPr lang="fr-FR" smtClean="0">
                <a:cs typeface="+mn-cs"/>
              </a:rPr>
              <a:t>C</a:t>
            </a:r>
            <a:r>
              <a:rPr lang="ja-JP" altLang="fr-FR" smtClean="0">
                <a:latin typeface="Arial"/>
                <a:cs typeface="+mn-cs"/>
              </a:rPr>
              <a:t>’</a:t>
            </a:r>
            <a:r>
              <a:rPr lang="fr-FR" smtClean="0">
                <a:cs typeface="+mn-cs"/>
              </a:rPr>
              <a:t>est tellement beau de penser que c</a:t>
            </a:r>
            <a:r>
              <a:rPr lang="ja-JP" altLang="fr-FR" smtClean="0">
                <a:latin typeface="Arial"/>
                <a:cs typeface="+mn-cs"/>
              </a:rPr>
              <a:t>’</a:t>
            </a:r>
            <a:r>
              <a:rPr lang="fr-FR" smtClean="0">
                <a:cs typeface="+mn-cs"/>
              </a:rPr>
              <a:t>est un papillon qui nous a apporté le langage (et tout ce qui va avec)</a:t>
            </a:r>
          </a:p>
          <a:p>
            <a:pPr eaLnBrk="1" hangingPunct="1">
              <a:defRPr/>
            </a:pPr>
            <a:r>
              <a:rPr lang="fr-FR" smtClean="0">
                <a:cs typeface="+mn-cs"/>
              </a:rPr>
              <a:t>À noter que toutes les bifurcations avec suddès différent poset problème. Cest le cas entre neandertal et sapiens par exemple.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6C764D-152F-284D-8AF7-685A270F2C90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50321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6784-1D14-944E-986C-F769334231C0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0984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A7859C-593D-334B-AA91-A9BD6D3FDBB1}" type="slidenum">
              <a:rPr lang="fr-FR"/>
              <a:pPr/>
              <a:t>31</a:t>
            </a:fld>
            <a:endParaRPr lang="fr-FR"/>
          </a:p>
        </p:txBody>
      </p:sp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Texte de Pinker: </a:t>
            </a:r>
          </a:p>
          <a:p>
            <a:r>
              <a:rPr lang="fr-FR" sz="1400">
                <a:latin typeface="Helvetica" charset="0"/>
              </a:rPr>
              <a:t>« why do humans have the ability to pursue international feats such as sience, mathematics, philosophy, given thatopportunities to exercise these talents did not exist [ when] these humans evolved. »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CFB51-FD81-F14B-B552-1DD90726222C}" type="slidenum">
              <a:rPr lang="fr-FR" smtClean="0"/>
              <a:t>35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83542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14936-9D8F-184B-8A14-D4A8F3317769}" type="datetimeFigureOut">
              <a:rPr lang="fr-FR" smtClean="0"/>
              <a:t>15/12/14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E6FD3-5CE3-624F-A354-A231121867E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2748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14936-9D8F-184B-8A14-D4A8F3317769}" type="datetimeFigureOut">
              <a:rPr lang="fr-FR" smtClean="0"/>
              <a:t>15/12/14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E6FD3-5CE3-624F-A354-A231121867E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5342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14936-9D8F-184B-8A14-D4A8F3317769}" type="datetimeFigureOut">
              <a:rPr lang="fr-FR" smtClean="0"/>
              <a:t>15/12/14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E6FD3-5CE3-624F-A354-A231121867E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3763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14936-9D8F-184B-8A14-D4A8F3317769}" type="datetimeFigureOut">
              <a:rPr lang="fr-FR" smtClean="0"/>
              <a:t>15/12/14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E6FD3-5CE3-624F-A354-A231121867E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7658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14936-9D8F-184B-8A14-D4A8F3317769}" type="datetimeFigureOut">
              <a:rPr lang="fr-FR" smtClean="0"/>
              <a:t>15/12/14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E6FD3-5CE3-624F-A354-A231121867E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108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14936-9D8F-184B-8A14-D4A8F3317769}" type="datetimeFigureOut">
              <a:rPr lang="fr-FR" smtClean="0"/>
              <a:t>15/12/14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E6FD3-5CE3-624F-A354-A231121867E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9949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14936-9D8F-184B-8A14-D4A8F3317769}" type="datetimeFigureOut">
              <a:rPr lang="fr-FR" smtClean="0"/>
              <a:t>15/12/14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E6FD3-5CE3-624F-A354-A231121867E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992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14936-9D8F-184B-8A14-D4A8F3317769}" type="datetimeFigureOut">
              <a:rPr lang="fr-FR" smtClean="0"/>
              <a:t>15/12/14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E6FD3-5CE3-624F-A354-A231121867E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5109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14936-9D8F-184B-8A14-D4A8F3317769}" type="datetimeFigureOut">
              <a:rPr lang="fr-FR" smtClean="0"/>
              <a:t>15/12/14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E6FD3-5CE3-624F-A354-A231121867E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5129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14936-9D8F-184B-8A14-D4A8F3317769}" type="datetimeFigureOut">
              <a:rPr lang="fr-FR" smtClean="0"/>
              <a:t>15/12/14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E6FD3-5CE3-624F-A354-A231121867E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824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14936-9D8F-184B-8A14-D4A8F3317769}" type="datetimeFigureOut">
              <a:rPr lang="fr-FR" smtClean="0"/>
              <a:t>15/12/14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E6FD3-5CE3-624F-A354-A231121867E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8471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E14936-9D8F-184B-8A14-D4A8F3317769}" type="datetimeFigureOut">
              <a:rPr lang="fr-FR" smtClean="0"/>
              <a:t>15/12/14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7E6FD3-5CE3-624F-A354-A231121867E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7188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4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jpeg"/><Relationship Id="rId3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image" Target="../media/image38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42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3.png"/><Relationship Id="rId3" Type="http://schemas.openxmlformats.org/officeDocument/2006/relationships/image" Target="../media/image4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4" Type="http://schemas.openxmlformats.org/officeDocument/2006/relationships/image" Target="../media/image47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4" Type="http://schemas.openxmlformats.org/officeDocument/2006/relationships/image" Target="../media/image51.png"/><Relationship Id="rId5" Type="http://schemas.openxmlformats.org/officeDocument/2006/relationships/image" Target="../media/image52.jpeg"/><Relationship Id="rId6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7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4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5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6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7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8.png"/><Relationship Id="rId3" Type="http://schemas.openxmlformats.org/officeDocument/2006/relationships/image" Target="../media/image59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4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0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jpeg"/><Relationship Id="rId5" Type="http://schemas.openxmlformats.org/officeDocument/2006/relationships/image" Target="../media/image16.png"/><Relationship Id="rId6" Type="http://schemas.openxmlformats.org/officeDocument/2006/relationships/image" Target="../media/image17.emf"/><Relationship Id="rId7" Type="http://schemas.openxmlformats.org/officeDocument/2006/relationships/image" Target="../media/image18.jpeg"/><Relationship Id="rId8" Type="http://schemas.openxmlformats.org/officeDocument/2006/relationships/image" Target="../media/image19.png"/><Relationship Id="rId9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Relationship Id="rId3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2428562"/>
            <a:ext cx="9144000" cy="1470025"/>
          </a:xfrm>
        </p:spPr>
        <p:txBody>
          <a:bodyPr>
            <a:noAutofit/>
          </a:bodyPr>
          <a:lstStyle/>
          <a:p>
            <a:r>
              <a:rPr lang="fr-FR" sz="9600" dirty="0" smtClean="0">
                <a:latin typeface="Helvetica"/>
                <a:cs typeface="Helvetica"/>
              </a:rPr>
              <a:t>LANGAGE,</a:t>
            </a:r>
            <a:br>
              <a:rPr lang="fr-FR" sz="9600" dirty="0" smtClean="0">
                <a:latin typeface="Helvetica"/>
                <a:cs typeface="Helvetica"/>
              </a:rPr>
            </a:br>
            <a:r>
              <a:rPr lang="fr-FR" sz="9600" dirty="0" smtClean="0">
                <a:latin typeface="Helvetica"/>
                <a:cs typeface="Helvetica"/>
              </a:rPr>
              <a:t>ÉVOLUTION,</a:t>
            </a:r>
            <a:br>
              <a:rPr lang="fr-FR" sz="9600" dirty="0" smtClean="0">
                <a:latin typeface="Helvetica"/>
                <a:cs typeface="Helvetica"/>
              </a:rPr>
            </a:br>
            <a:r>
              <a:rPr lang="fr-FR" sz="9600" dirty="0" smtClean="0">
                <a:latin typeface="Helvetica"/>
                <a:cs typeface="Helvetica"/>
              </a:rPr>
              <a:t>ÉDUCATION</a:t>
            </a:r>
            <a:br>
              <a:rPr lang="fr-FR" sz="9600" dirty="0" smtClean="0">
                <a:latin typeface="Helvetica"/>
                <a:cs typeface="Helvetica"/>
              </a:rPr>
            </a:br>
            <a:r>
              <a:rPr lang="fr-FR" sz="2400" dirty="0" smtClean="0">
                <a:latin typeface="Helvetica"/>
                <a:cs typeface="Helvetica"/>
              </a:rPr>
              <a:t/>
            </a:r>
            <a:br>
              <a:rPr lang="fr-FR" sz="2400" dirty="0" smtClean="0">
                <a:latin typeface="Helvetica"/>
                <a:cs typeface="Helvetica"/>
              </a:rPr>
            </a:br>
            <a:r>
              <a:rPr lang="fr-FR" sz="2800" dirty="0" smtClean="0">
                <a:latin typeface="Helvetica"/>
                <a:cs typeface="Helvetica"/>
              </a:rPr>
              <a:t>Symposium de </a:t>
            </a:r>
            <a:r>
              <a:rPr lang="fr-FR" sz="2800" dirty="0" err="1" smtClean="0">
                <a:latin typeface="Helvetica"/>
                <a:cs typeface="Helvetica"/>
              </a:rPr>
              <a:t>Neuroéducation</a:t>
            </a:r>
            <a:r>
              <a:rPr lang="fr-FR" sz="2400" dirty="0" smtClean="0">
                <a:latin typeface="Helvetica"/>
                <a:cs typeface="Helvetica"/>
              </a:rPr>
              <a:t/>
            </a:r>
            <a:br>
              <a:rPr lang="fr-FR" sz="2400" dirty="0" smtClean="0">
                <a:latin typeface="Helvetica"/>
                <a:cs typeface="Helvetica"/>
              </a:rPr>
            </a:br>
            <a:r>
              <a:rPr lang="fr-FR" sz="2800" dirty="0" smtClean="0">
                <a:latin typeface="Helvetica"/>
                <a:cs typeface="Helvetica"/>
              </a:rPr>
              <a:t>Palais des Rois de Majorque, Perpignan</a:t>
            </a:r>
            <a:br>
              <a:rPr lang="fr-FR" sz="2800" dirty="0" smtClean="0">
                <a:latin typeface="Helvetica"/>
                <a:cs typeface="Helvetica"/>
              </a:rPr>
            </a:br>
            <a:r>
              <a:rPr lang="fr-FR" sz="2800" dirty="0" smtClean="0">
                <a:latin typeface="Helvetica"/>
                <a:cs typeface="Helvetica"/>
              </a:rPr>
              <a:t>6 décembre 2014</a:t>
            </a:r>
            <a:endParaRPr lang="fr-FR" sz="28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0276496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8" name="Text Box 6"/>
          <p:cNvSpPr txBox="1">
            <a:spLocks noChangeArrowheads="1"/>
          </p:cNvSpPr>
          <p:nvPr/>
        </p:nvSpPr>
        <p:spPr bwMode="auto">
          <a:xfrm>
            <a:off x="282222" y="252442"/>
            <a:ext cx="8401029" cy="458587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r-FR" dirty="0">
                <a:cs typeface="+mn-cs"/>
              </a:rPr>
              <a:t>  </a:t>
            </a:r>
            <a:r>
              <a:rPr lang="fr-FR" dirty="0" smtClean="0">
                <a:cs typeface="+mn-cs"/>
              </a:rPr>
              <a:t>  </a:t>
            </a:r>
            <a:r>
              <a:rPr lang="fr-FR" sz="3200" dirty="0" smtClean="0">
                <a:latin typeface="Helvetica"/>
                <a:cs typeface="Helvetica"/>
              </a:rPr>
              <a:t>  </a:t>
            </a:r>
            <a:r>
              <a:rPr lang="fr-FR" sz="3200" dirty="0">
                <a:latin typeface="Helvetica"/>
                <a:cs typeface="Helvetica"/>
              </a:rPr>
              <a:t>« Bien que nous disposions de peu de détails sur la manière dont l'instinct du langage a évolué, </a:t>
            </a:r>
            <a:r>
              <a:rPr lang="fr-FR" sz="3200" b="1" dirty="0">
                <a:solidFill>
                  <a:srgbClr val="FF0000"/>
                </a:solidFill>
                <a:latin typeface="Helvetica"/>
                <a:cs typeface="Helvetica"/>
              </a:rPr>
              <a:t>il n'y a pas lieu de douter que la principale explication est la même que pour n'importe quel autre instinct ou organe complexe : la théorie de la sélection naturelle de Darwin »</a:t>
            </a:r>
            <a:r>
              <a:rPr lang="fr-FR" sz="3200" b="1" dirty="0" smtClean="0">
                <a:solidFill>
                  <a:srgbClr val="FF0000"/>
                </a:solidFill>
                <a:latin typeface="Helvetica"/>
                <a:cs typeface="Helvetica"/>
              </a:rPr>
              <a:t>.</a:t>
            </a:r>
          </a:p>
          <a:p>
            <a:pPr algn="r">
              <a:defRPr/>
            </a:pPr>
            <a:endParaRPr lang="fr-FR" b="1" dirty="0" smtClean="0">
              <a:solidFill>
                <a:srgbClr val="660066"/>
              </a:solidFill>
              <a:latin typeface="Helvetica"/>
              <a:cs typeface="Helvetica"/>
            </a:endParaRPr>
          </a:p>
          <a:p>
            <a:pPr algn="r">
              <a:defRPr/>
            </a:pPr>
            <a:r>
              <a:rPr lang="fr-FR" b="1" dirty="0" smtClean="0">
                <a:solidFill>
                  <a:srgbClr val="660066"/>
                </a:solidFill>
                <a:latin typeface="Helvetica"/>
                <a:cs typeface="Helvetica"/>
              </a:rPr>
              <a:t>Steven </a:t>
            </a:r>
            <a:r>
              <a:rPr lang="fr-FR" b="1" dirty="0" err="1" smtClean="0">
                <a:solidFill>
                  <a:srgbClr val="660066"/>
                </a:solidFill>
                <a:latin typeface="Helvetica"/>
                <a:cs typeface="Helvetica"/>
              </a:rPr>
              <a:t>Pinker</a:t>
            </a:r>
            <a:r>
              <a:rPr lang="fr-FR" b="1" dirty="0" smtClean="0">
                <a:solidFill>
                  <a:srgbClr val="660066"/>
                </a:solidFill>
                <a:latin typeface="Helvetica"/>
                <a:cs typeface="Helvetica"/>
              </a:rPr>
              <a:t> </a:t>
            </a:r>
            <a:r>
              <a:rPr lang="fr-FR" dirty="0" smtClean="0">
                <a:latin typeface="Helvetica"/>
                <a:cs typeface="Helvetica"/>
              </a:rPr>
              <a:t>[ </a:t>
            </a:r>
            <a:r>
              <a:rPr lang="fr-FR" dirty="0" err="1" smtClean="0">
                <a:latin typeface="Helvetica"/>
                <a:cs typeface="Helvetica"/>
              </a:rPr>
              <a:t>Dept</a:t>
            </a:r>
            <a:r>
              <a:rPr lang="fr-FR" dirty="0" smtClean="0">
                <a:latin typeface="Helvetica"/>
                <a:cs typeface="Helvetica"/>
              </a:rPr>
              <a:t> of </a:t>
            </a:r>
            <a:r>
              <a:rPr lang="fr-FR" dirty="0" err="1" smtClean="0">
                <a:latin typeface="Helvetica"/>
                <a:cs typeface="Helvetica"/>
              </a:rPr>
              <a:t>Psychology</a:t>
            </a:r>
            <a:r>
              <a:rPr lang="fr-FR" dirty="0" smtClean="0">
                <a:latin typeface="Helvetica"/>
                <a:cs typeface="Helvetica"/>
              </a:rPr>
              <a:t>, </a:t>
            </a:r>
          </a:p>
          <a:p>
            <a:pPr algn="r">
              <a:defRPr/>
            </a:pPr>
            <a:r>
              <a:rPr lang="fr-FR" dirty="0" smtClean="0">
                <a:latin typeface="Helvetica"/>
                <a:cs typeface="Helvetica"/>
              </a:rPr>
              <a:t>Harvard </a:t>
            </a:r>
            <a:r>
              <a:rPr lang="fr-FR" dirty="0" err="1" smtClean="0">
                <a:latin typeface="Helvetica"/>
                <a:cs typeface="Helvetica"/>
              </a:rPr>
              <a:t>University</a:t>
            </a:r>
            <a:r>
              <a:rPr lang="fr-FR" dirty="0" smtClean="0">
                <a:latin typeface="Helvetica"/>
                <a:cs typeface="Helvetica"/>
              </a:rPr>
              <a:t>, Cambridge, USA ]</a:t>
            </a:r>
            <a:r>
              <a:rPr lang="fr-FR" b="1" dirty="0" smtClean="0">
                <a:solidFill>
                  <a:srgbClr val="660066"/>
                </a:solidFill>
                <a:latin typeface="Helvetica"/>
                <a:cs typeface="Helvetica"/>
              </a:rPr>
              <a:t>, 2010, PNAS 107</a:t>
            </a:r>
            <a:r>
              <a:rPr lang="fr-FR" sz="3200" b="1" dirty="0">
                <a:solidFill>
                  <a:srgbClr val="FF0000"/>
                </a:solidFill>
                <a:latin typeface="Helvetica"/>
                <a:cs typeface="Helvetica"/>
              </a:rPr>
              <a:t> </a:t>
            </a:r>
          </a:p>
        </p:txBody>
      </p:sp>
      <p:pic>
        <p:nvPicPr>
          <p:cNvPr id="43010" name="Picture 3" descr="Image 5.png                                                    0007EFF9Macintosh HD                   C2A19A1C: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8844" y="4640801"/>
            <a:ext cx="1341438" cy="1752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8998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66095" y="773691"/>
            <a:ext cx="8599715" cy="39703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3600" b="1" dirty="0" smtClean="0">
                <a:solidFill>
                  <a:srgbClr val="000000"/>
                </a:solidFill>
                <a:latin typeface="Helvetica"/>
                <a:cs typeface="Helvetica"/>
              </a:rPr>
              <a:t>   </a:t>
            </a:r>
            <a:r>
              <a:rPr lang="fr-FR" sz="2800" i="1" dirty="0" smtClean="0">
                <a:solidFill>
                  <a:srgbClr val="000000"/>
                </a:solidFill>
                <a:latin typeface="Helvetica"/>
                <a:cs typeface="Helvetica"/>
              </a:rPr>
              <a:t>En résumé et à titre d’exemple :</a:t>
            </a:r>
          </a:p>
          <a:p>
            <a:r>
              <a:rPr lang="fr-FR" sz="3600" b="1" dirty="0">
                <a:solidFill>
                  <a:srgbClr val="000000"/>
                </a:solidFill>
                <a:latin typeface="Helvetica"/>
                <a:cs typeface="Helvetica"/>
              </a:rPr>
              <a:t> </a:t>
            </a:r>
            <a:r>
              <a:rPr lang="fr-FR" sz="3600" b="1" dirty="0" smtClean="0">
                <a:solidFill>
                  <a:srgbClr val="000000"/>
                </a:solidFill>
                <a:latin typeface="Helvetica"/>
                <a:cs typeface="Helvetica"/>
              </a:rPr>
              <a:t>  </a:t>
            </a:r>
          </a:p>
          <a:p>
            <a:r>
              <a:rPr lang="fr-FR" sz="3600" b="1" dirty="0" smtClean="0">
                <a:solidFill>
                  <a:srgbClr val="000000"/>
                </a:solidFill>
                <a:latin typeface="Helvetica"/>
                <a:cs typeface="Helvetica"/>
              </a:rPr>
              <a:t>   Comment les humains savent-ils donner un sens aux lettres, aux mots, aux phrases… </a:t>
            </a:r>
          </a:p>
          <a:p>
            <a:r>
              <a:rPr lang="fr-FR" sz="3600" b="1" dirty="0" smtClean="0">
                <a:solidFill>
                  <a:srgbClr val="000000"/>
                </a:solidFill>
                <a:latin typeface="Helvetica"/>
                <a:cs typeface="Helvetica"/>
              </a:rPr>
              <a:t>   …que vous êtes en train de lire sur cet écran</a:t>
            </a:r>
            <a:r>
              <a:rPr lang="fr-FR" sz="3600" dirty="0">
                <a:solidFill>
                  <a:srgbClr val="000000"/>
                </a:solidFill>
                <a:latin typeface="Helvetica"/>
                <a:cs typeface="Helvetica"/>
              </a:rPr>
              <a:t> </a:t>
            </a:r>
            <a:r>
              <a:rPr lang="fr-FR" sz="3600" b="1" dirty="0" smtClean="0">
                <a:solidFill>
                  <a:srgbClr val="000000"/>
                </a:solidFill>
                <a:latin typeface="Helvetica"/>
                <a:cs typeface="Helvetica"/>
              </a:rPr>
              <a:t>?</a:t>
            </a:r>
            <a:endParaRPr lang="fr-FR" sz="3600" b="1" dirty="0">
              <a:solidFill>
                <a:srgbClr val="000000"/>
              </a:solidFill>
              <a:latin typeface="Lucida Calligraphy"/>
              <a:cs typeface="Lucida Calligraphy"/>
            </a:endParaRPr>
          </a:p>
        </p:txBody>
      </p:sp>
    </p:spTree>
    <p:extLst>
      <p:ext uri="{BB962C8B-B14F-4D97-AF65-F5344CB8AC3E}">
        <p14:creationId xmlns:p14="http://schemas.microsoft.com/office/powerpoint/2010/main" val="35421193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0" y="749020"/>
            <a:ext cx="9144000" cy="47169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9600" dirty="0" smtClean="0">
                <a:latin typeface="Helvetica"/>
                <a:cs typeface="Helvetica"/>
              </a:rPr>
              <a:t>LE</a:t>
            </a:r>
            <a:br>
              <a:rPr lang="fr-FR" sz="9600" dirty="0" smtClean="0">
                <a:latin typeface="Helvetica"/>
                <a:cs typeface="Helvetica"/>
              </a:rPr>
            </a:br>
            <a:r>
              <a:rPr lang="fr-FR" sz="9600" dirty="0" smtClean="0">
                <a:latin typeface="Helvetica"/>
                <a:cs typeface="Helvetica"/>
              </a:rPr>
              <a:t>CERVEAU SOCIAL</a:t>
            </a:r>
            <a:endParaRPr lang="fr-FR" sz="96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672617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2" name="Picture 4" descr="Image 9.png                                                    000747BEMacintosh HD                   C0075863: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2924" y="1058947"/>
            <a:ext cx="3321050" cy="2344738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213" name="Text Box 5"/>
          <p:cNvSpPr txBox="1">
            <a:spLocks noChangeArrowheads="1"/>
          </p:cNvSpPr>
          <p:nvPr/>
        </p:nvSpPr>
        <p:spPr bwMode="auto">
          <a:xfrm>
            <a:off x="542925" y="3684823"/>
            <a:ext cx="7936912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ADEE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3600" dirty="0" smtClean="0">
                <a:latin typeface="Helvetica" charset="0"/>
              </a:rPr>
              <a:t>L'INFORMA</a:t>
            </a:r>
            <a:r>
              <a:rPr lang="fr-FR" sz="3600" dirty="0">
                <a:latin typeface="Helvetica" charset="0"/>
              </a:rPr>
              <a:t>T</a:t>
            </a:r>
            <a:r>
              <a:rPr lang="fr-FR" sz="3600" dirty="0" smtClean="0">
                <a:latin typeface="Helvetica" charset="0"/>
              </a:rPr>
              <a:t>ION </a:t>
            </a:r>
            <a:r>
              <a:rPr lang="fr-FR" sz="3600" dirty="0">
                <a:latin typeface="Helvetica" charset="0"/>
              </a:rPr>
              <a:t>acquise tout au long de la vie est perdue… </a:t>
            </a:r>
          </a:p>
          <a:p>
            <a:pPr algn="ctr">
              <a:spcBef>
                <a:spcPct val="50000"/>
              </a:spcBef>
            </a:pPr>
            <a:r>
              <a:rPr lang="fr-FR" sz="3600" dirty="0">
                <a:latin typeface="Helvetica" charset="0"/>
              </a:rPr>
              <a:t>Cet </a:t>
            </a:r>
            <a:r>
              <a:rPr lang="fr-FR" sz="3600" u="sng" dirty="0">
                <a:latin typeface="Helvetica" charset="0"/>
              </a:rPr>
              <a:t>apprentissage individuel</a:t>
            </a:r>
            <a:r>
              <a:rPr lang="fr-FR" sz="3600" dirty="0">
                <a:latin typeface="Helvetica" charset="0"/>
              </a:rPr>
              <a:t> doit être indéfiniment renouvelé</a:t>
            </a:r>
          </a:p>
        </p:txBody>
      </p:sp>
      <p:sp>
        <p:nvSpPr>
          <p:cNvPr id="94214" name="AutoShape 6"/>
          <p:cNvSpPr>
            <a:spLocks noChangeArrowheads="1"/>
          </p:cNvSpPr>
          <p:nvPr/>
        </p:nvSpPr>
        <p:spPr bwMode="auto">
          <a:xfrm>
            <a:off x="3962400" y="1820947"/>
            <a:ext cx="1066800" cy="609600"/>
          </a:xfrm>
          <a:prstGeom prst="rightArrow">
            <a:avLst>
              <a:gd name="adj1" fmla="val 50000"/>
              <a:gd name="adj2" fmla="val 43750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r-FR"/>
          </a:p>
        </p:txBody>
      </p:sp>
      <p:sp>
        <p:nvSpPr>
          <p:cNvPr id="94219" name="Text Box 11"/>
          <p:cNvSpPr txBox="1">
            <a:spLocks noChangeArrowheads="1"/>
          </p:cNvSpPr>
          <p:nvPr/>
        </p:nvSpPr>
        <p:spPr bwMode="auto">
          <a:xfrm>
            <a:off x="542924" y="2880465"/>
            <a:ext cx="3321050" cy="52322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  <a:t>Génération</a:t>
            </a:r>
            <a:r>
              <a:rPr lang="fr-FR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  <a:t>  x</a:t>
            </a:r>
            <a:endParaRPr lang="fr-FR" sz="2800" i="1" dirty="0"/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5158787" y="2880465"/>
            <a:ext cx="3321050" cy="52322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  <a:t>Génération  </a:t>
            </a:r>
            <a:r>
              <a:rPr lang="fr-FR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  <a:t>x</a:t>
            </a:r>
            <a:r>
              <a:rPr lang="fr-FR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  <a:t> + 1</a:t>
            </a:r>
            <a:endParaRPr lang="fr-FR" sz="2800" i="1" dirty="0">
              <a:solidFill>
                <a:schemeClr val="bg1"/>
              </a:solidFill>
            </a:endParaRPr>
          </a:p>
        </p:txBody>
      </p:sp>
      <p:pic>
        <p:nvPicPr>
          <p:cNvPr id="2" name="Image 1" descr="Capture d’écran 2014-10-28 à 13.08.14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8787" y="1591614"/>
            <a:ext cx="3321050" cy="94484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950847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3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apture d’écran 2014-10-09 à 16.21.52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357" y="415418"/>
            <a:ext cx="2874134" cy="208225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Image 2" descr="Capture d’écran 2014-10-09 à 16.23.51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5519" y="415417"/>
            <a:ext cx="3017529" cy="208225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2" descr=" Rats'.jpg                                                      0004DAB6&#10;Combes n°1                     ABA78158:"/>
          <p:cNvPicPr preferRelativeResize="0"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7593" y="1610108"/>
            <a:ext cx="3505200" cy="1657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251357" y="3400505"/>
            <a:ext cx="4365896" cy="298543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00FF"/>
                </a:solidFill>
                <a:latin typeface="Helvetica" charset="0"/>
              </a:rPr>
              <a:t>« fils » de mère biologique</a:t>
            </a:r>
          </a:p>
          <a:p>
            <a:pPr algn="ctr"/>
            <a:r>
              <a:rPr lang="fr-FR" sz="2400" b="1" dirty="0" smtClean="0">
                <a:solidFill>
                  <a:srgbClr val="0000FF"/>
                </a:solidFill>
                <a:latin typeface="Helvetica" charset="0"/>
              </a:rPr>
              <a:t>experte</a:t>
            </a:r>
            <a:r>
              <a:rPr lang="fr-FR" sz="2000" b="1" dirty="0" smtClean="0">
                <a:solidFill>
                  <a:srgbClr val="0000FF"/>
                </a:solidFill>
                <a:latin typeface="Helvetica" charset="0"/>
              </a:rPr>
              <a:t> </a:t>
            </a:r>
            <a:endParaRPr lang="fr-FR" sz="2000" b="1" dirty="0">
              <a:solidFill>
                <a:srgbClr val="0000FF"/>
              </a:solidFill>
              <a:latin typeface="Helvetica" charset="0"/>
            </a:endParaRPr>
          </a:p>
          <a:p>
            <a:pPr algn="ctr"/>
            <a:r>
              <a:rPr lang="fr-FR" sz="2400" b="1" dirty="0" smtClean="0">
                <a:solidFill>
                  <a:srgbClr val="000000"/>
                </a:solidFill>
                <a:latin typeface="Helvetica" charset="0"/>
              </a:rPr>
              <a:t>« élevé » par</a:t>
            </a:r>
            <a:endParaRPr lang="fr-FR" sz="2400" b="1" dirty="0">
              <a:solidFill>
                <a:srgbClr val="000000"/>
              </a:solidFill>
              <a:latin typeface="Helvetica" charset="0"/>
            </a:endParaRPr>
          </a:p>
          <a:p>
            <a:pPr algn="ctr"/>
            <a:r>
              <a:rPr lang="fr-FR" sz="2400" b="1" dirty="0" smtClean="0">
                <a:solidFill>
                  <a:srgbClr val="FF0000"/>
                </a:solidFill>
                <a:latin typeface="Helvetica" charset="0"/>
              </a:rPr>
              <a:t>UNE MÈRE </a:t>
            </a:r>
            <a:r>
              <a:rPr lang="fr-FR" sz="2400" b="1" dirty="0">
                <a:solidFill>
                  <a:srgbClr val="FF0000"/>
                </a:solidFill>
                <a:latin typeface="Helvetica" charset="0"/>
              </a:rPr>
              <a:t>ADOPTIVE </a:t>
            </a:r>
          </a:p>
          <a:p>
            <a:pPr algn="ctr"/>
            <a:r>
              <a:rPr lang="fr-FR" sz="2400" b="1" dirty="0">
                <a:solidFill>
                  <a:srgbClr val="FF0000"/>
                </a:solidFill>
                <a:latin typeface="Helvetica" charset="0"/>
              </a:rPr>
              <a:t>NON EXPERTE </a:t>
            </a:r>
          </a:p>
          <a:p>
            <a:pPr algn="ctr"/>
            <a:r>
              <a:rPr lang="fr-FR" sz="2400" b="1" dirty="0">
                <a:latin typeface="Helvetica" charset="0"/>
              </a:rPr>
              <a:t>=</a:t>
            </a:r>
          </a:p>
          <a:p>
            <a:pPr algn="ctr"/>
            <a:r>
              <a:rPr lang="fr-FR" sz="2400" b="1" dirty="0">
                <a:solidFill>
                  <a:srgbClr val="FF0000"/>
                </a:solidFill>
                <a:latin typeface="Helvetica" charset="0"/>
              </a:rPr>
              <a:t>LE JEUNE </a:t>
            </a:r>
          </a:p>
          <a:p>
            <a:pPr algn="ctr"/>
            <a:r>
              <a:rPr lang="fr-FR" sz="2400" b="1" dirty="0" smtClean="0">
                <a:solidFill>
                  <a:srgbClr val="FF0000"/>
                </a:solidFill>
                <a:latin typeface="Helvetica" charset="0"/>
              </a:rPr>
              <a:t>NE </a:t>
            </a:r>
            <a:r>
              <a:rPr lang="fr-FR" sz="2400" b="1" dirty="0">
                <a:solidFill>
                  <a:srgbClr val="FF0000"/>
                </a:solidFill>
                <a:latin typeface="Helvetica" charset="0"/>
              </a:rPr>
              <a:t>SAIT </a:t>
            </a:r>
            <a:r>
              <a:rPr lang="fr-FR" sz="2400" b="1" dirty="0" smtClean="0">
                <a:solidFill>
                  <a:srgbClr val="FF0000"/>
                </a:solidFill>
                <a:latin typeface="Helvetica" charset="0"/>
              </a:rPr>
              <a:t>PAS</a:t>
            </a:r>
            <a:endParaRPr lang="fr-FR" sz="2400" b="1" dirty="0">
              <a:solidFill>
                <a:srgbClr val="FF0000"/>
              </a:solidFill>
              <a:latin typeface="Helvetica" charset="0"/>
            </a:endParaRP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4735948" y="3400505"/>
            <a:ext cx="4287100" cy="298543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FF0000"/>
                </a:solidFill>
                <a:latin typeface="Helvetica" charset="0"/>
              </a:rPr>
              <a:t>« fils » de mère biologique</a:t>
            </a:r>
          </a:p>
          <a:p>
            <a:pPr algn="ctr"/>
            <a:r>
              <a:rPr lang="fr-FR" sz="2400" b="1" dirty="0" smtClean="0">
                <a:solidFill>
                  <a:srgbClr val="FF0000"/>
                </a:solidFill>
                <a:latin typeface="Helvetica" charset="0"/>
              </a:rPr>
              <a:t>non experte </a:t>
            </a:r>
            <a:endParaRPr lang="fr-FR" sz="2400" b="1" dirty="0">
              <a:solidFill>
                <a:srgbClr val="FF0000"/>
              </a:solidFill>
              <a:latin typeface="Helvetica" charset="0"/>
            </a:endParaRPr>
          </a:p>
          <a:p>
            <a:pPr algn="ctr"/>
            <a:r>
              <a:rPr lang="fr-FR" sz="2400" b="1" dirty="0">
                <a:solidFill>
                  <a:srgbClr val="000000"/>
                </a:solidFill>
                <a:latin typeface="Helvetica" charset="0"/>
              </a:rPr>
              <a:t>« élevé » par</a:t>
            </a:r>
          </a:p>
          <a:p>
            <a:pPr algn="ctr"/>
            <a:r>
              <a:rPr lang="fr-FR" sz="2400" b="1" dirty="0" smtClean="0">
                <a:solidFill>
                  <a:srgbClr val="0000FF"/>
                </a:solidFill>
                <a:latin typeface="Helvetica" charset="0"/>
              </a:rPr>
              <a:t>UNE MÈRE </a:t>
            </a:r>
            <a:r>
              <a:rPr lang="fr-FR" sz="2400" b="1" dirty="0">
                <a:solidFill>
                  <a:srgbClr val="0000FF"/>
                </a:solidFill>
                <a:latin typeface="Helvetica" charset="0"/>
              </a:rPr>
              <a:t>ADOPTIVE </a:t>
            </a:r>
          </a:p>
          <a:p>
            <a:pPr algn="ctr"/>
            <a:r>
              <a:rPr lang="fr-FR" sz="2400" b="1" dirty="0" smtClean="0">
                <a:solidFill>
                  <a:srgbClr val="0000FF"/>
                </a:solidFill>
                <a:latin typeface="Helvetica" charset="0"/>
              </a:rPr>
              <a:t>EXPERTE</a:t>
            </a:r>
            <a:r>
              <a:rPr lang="fr-FR" sz="2400" b="1" dirty="0" smtClean="0">
                <a:latin typeface="Helvetica" charset="0"/>
              </a:rPr>
              <a:t> </a:t>
            </a:r>
            <a:endParaRPr lang="fr-FR" sz="2400" b="1" dirty="0">
              <a:latin typeface="Helvetica" charset="0"/>
            </a:endParaRPr>
          </a:p>
          <a:p>
            <a:pPr algn="ctr"/>
            <a:r>
              <a:rPr lang="fr-FR" sz="2400" b="1" dirty="0">
                <a:latin typeface="Helvetica" charset="0"/>
              </a:rPr>
              <a:t>=</a:t>
            </a:r>
          </a:p>
          <a:p>
            <a:pPr algn="ctr"/>
            <a:r>
              <a:rPr lang="fr-FR" sz="2400" b="1" dirty="0">
                <a:solidFill>
                  <a:srgbClr val="0000FF"/>
                </a:solidFill>
                <a:latin typeface="Helvetica" charset="0"/>
              </a:rPr>
              <a:t>LE JEUNE </a:t>
            </a:r>
          </a:p>
          <a:p>
            <a:pPr algn="ctr"/>
            <a:r>
              <a:rPr lang="fr-FR" sz="2400" b="1" dirty="0" smtClean="0">
                <a:solidFill>
                  <a:srgbClr val="0000FF"/>
                </a:solidFill>
                <a:latin typeface="Helvetica" charset="0"/>
              </a:rPr>
              <a:t>SAIT</a:t>
            </a:r>
            <a:endParaRPr lang="fr-FR" sz="2400" b="1" dirty="0">
              <a:solidFill>
                <a:srgbClr val="0000FF"/>
              </a:solidFill>
              <a:latin typeface="Helvetica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33049" y="6519446"/>
            <a:ext cx="88899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dirty="0" smtClean="0">
                <a:latin typeface="Helvetica"/>
                <a:cs typeface="Helvetica"/>
              </a:rPr>
              <a:t>D’après J. </a:t>
            </a:r>
            <a:r>
              <a:rPr lang="fr-FR" sz="1400" dirty="0" err="1" smtClean="0">
                <a:latin typeface="Helvetica"/>
                <a:cs typeface="Helvetica"/>
              </a:rPr>
              <a:t>Terrel</a:t>
            </a:r>
            <a:r>
              <a:rPr lang="fr-FR" sz="1400" dirty="0" smtClean="0">
                <a:latin typeface="Helvetica"/>
                <a:cs typeface="Helvetica"/>
              </a:rPr>
              <a:t>, 1996. </a:t>
            </a:r>
            <a:r>
              <a:rPr lang="fr-FR" sz="1400" i="1" dirty="0" smtClean="0">
                <a:latin typeface="Helvetica"/>
                <a:cs typeface="Helvetica"/>
              </a:rPr>
              <a:t>In</a:t>
            </a:r>
            <a:r>
              <a:rPr lang="fr-FR" sz="1400" dirty="0" smtClean="0">
                <a:latin typeface="Helvetica"/>
                <a:cs typeface="Helvetica"/>
              </a:rPr>
              <a:t>: Social </a:t>
            </a:r>
            <a:r>
              <a:rPr lang="fr-FR" sz="1400" dirty="0" err="1" smtClean="0">
                <a:latin typeface="Helvetica"/>
                <a:cs typeface="Helvetica"/>
              </a:rPr>
              <a:t>learning</a:t>
            </a:r>
            <a:r>
              <a:rPr lang="fr-FR" sz="1400" dirty="0" smtClean="0">
                <a:latin typeface="Helvetica"/>
                <a:cs typeface="Helvetica"/>
              </a:rPr>
              <a:t> in </a:t>
            </a:r>
            <a:r>
              <a:rPr lang="fr-FR" sz="1400" dirty="0" err="1" smtClean="0">
                <a:latin typeface="Helvetica"/>
                <a:cs typeface="Helvetica"/>
              </a:rPr>
              <a:t>animals</a:t>
            </a:r>
            <a:r>
              <a:rPr lang="fr-FR" sz="1400" dirty="0" smtClean="0">
                <a:latin typeface="Helvetica"/>
                <a:cs typeface="Helvetica"/>
              </a:rPr>
              <a:t>: the </a:t>
            </a:r>
            <a:r>
              <a:rPr lang="fr-FR" sz="1400" dirty="0" err="1" smtClean="0">
                <a:latin typeface="Helvetica"/>
                <a:cs typeface="Helvetica"/>
              </a:rPr>
              <a:t>roots</a:t>
            </a:r>
            <a:r>
              <a:rPr lang="fr-FR" sz="1400" dirty="0" smtClean="0">
                <a:latin typeface="Helvetica"/>
                <a:cs typeface="Helvetica"/>
              </a:rPr>
              <a:t> of culture. </a:t>
            </a:r>
            <a:r>
              <a:rPr lang="fr-FR" sz="1400" dirty="0" err="1" smtClean="0">
                <a:latin typeface="Helvetica"/>
                <a:cs typeface="Helvetica"/>
              </a:rPr>
              <a:t>Academic</a:t>
            </a:r>
            <a:r>
              <a:rPr lang="fr-FR" sz="1400" dirty="0" smtClean="0">
                <a:latin typeface="Helvetica"/>
                <a:cs typeface="Helvetica"/>
              </a:rPr>
              <a:t> </a:t>
            </a:r>
            <a:r>
              <a:rPr lang="fr-FR" sz="1400" dirty="0" err="1" smtClean="0">
                <a:latin typeface="Helvetica"/>
                <a:cs typeface="Helvetica"/>
              </a:rPr>
              <a:t>Press</a:t>
            </a:r>
            <a:r>
              <a:rPr lang="fr-FR" sz="1400" dirty="0" smtClean="0">
                <a:latin typeface="Helvetica"/>
                <a:cs typeface="Helvetica"/>
              </a:rPr>
              <a:t> : 17-46</a:t>
            </a:r>
            <a:endParaRPr lang="fr-FR" sz="1400" dirty="0">
              <a:latin typeface="Helvetica"/>
              <a:cs typeface="Helvetica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940924" y="67020"/>
            <a:ext cx="21845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100" dirty="0" smtClean="0">
                <a:solidFill>
                  <a:srgbClr val="0000FF"/>
                </a:solidFill>
                <a:latin typeface="Helvetica"/>
                <a:cs typeface="Helvetica"/>
              </a:rPr>
              <a:t>Rat noir (</a:t>
            </a:r>
            <a:r>
              <a:rPr lang="fr-FR" sz="1100" dirty="0" err="1" smtClean="0">
                <a:solidFill>
                  <a:srgbClr val="0000FF"/>
                </a:solidFill>
                <a:latin typeface="Helvetica"/>
                <a:cs typeface="Helvetica"/>
              </a:rPr>
              <a:t>Rattus</a:t>
            </a:r>
            <a:r>
              <a:rPr lang="fr-FR" sz="1100" dirty="0" smtClean="0">
                <a:solidFill>
                  <a:srgbClr val="0000FF"/>
                </a:solidFill>
                <a:latin typeface="Helvetica"/>
                <a:cs typeface="Helvetica"/>
              </a:rPr>
              <a:t> </a:t>
            </a:r>
            <a:r>
              <a:rPr lang="fr-FR" sz="1100" dirty="0" err="1" smtClean="0">
                <a:solidFill>
                  <a:srgbClr val="0000FF"/>
                </a:solidFill>
                <a:latin typeface="Helvetica"/>
                <a:cs typeface="Helvetica"/>
              </a:rPr>
              <a:t>ratus</a:t>
            </a:r>
            <a:r>
              <a:rPr lang="fr-FR" sz="1100" dirty="0" smtClean="0">
                <a:solidFill>
                  <a:srgbClr val="0000FF"/>
                </a:solidFill>
                <a:latin typeface="Helvetica"/>
                <a:cs typeface="Helvetica"/>
              </a:rPr>
              <a:t>)</a:t>
            </a:r>
            <a:endParaRPr lang="fr-FR" sz="1100" dirty="0">
              <a:solidFill>
                <a:srgbClr val="0000FF"/>
              </a:solidFill>
              <a:latin typeface="Helvetica"/>
              <a:cs typeface="Helvetica"/>
            </a:endParaRPr>
          </a:p>
        </p:txBody>
      </p:sp>
      <p:sp>
        <p:nvSpPr>
          <p:cNvPr id="11" name="Virage 10"/>
          <p:cNvSpPr/>
          <p:nvPr/>
        </p:nvSpPr>
        <p:spPr>
          <a:xfrm flipV="1">
            <a:off x="486935" y="2497676"/>
            <a:ext cx="286790" cy="1228986"/>
          </a:xfrm>
          <a:prstGeom prst="bentArrow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2" name="Virage 11"/>
          <p:cNvSpPr/>
          <p:nvPr/>
        </p:nvSpPr>
        <p:spPr>
          <a:xfrm flipH="1" flipV="1">
            <a:off x="8556982" y="2497676"/>
            <a:ext cx="286790" cy="1228986"/>
          </a:xfrm>
          <a:prstGeom prst="ben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6574304" y="67020"/>
            <a:ext cx="21845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100" dirty="0" smtClean="0">
                <a:solidFill>
                  <a:srgbClr val="0000FF"/>
                </a:solidFill>
                <a:latin typeface="Helvetica"/>
                <a:cs typeface="Helvetica"/>
              </a:rPr>
              <a:t>Rat noir (</a:t>
            </a:r>
            <a:r>
              <a:rPr lang="fr-FR" sz="1100" dirty="0" err="1" smtClean="0">
                <a:solidFill>
                  <a:srgbClr val="0000FF"/>
                </a:solidFill>
                <a:latin typeface="Helvetica"/>
                <a:cs typeface="Helvetica"/>
              </a:rPr>
              <a:t>Rattus</a:t>
            </a:r>
            <a:r>
              <a:rPr lang="fr-FR" sz="1100" dirty="0" smtClean="0">
                <a:solidFill>
                  <a:srgbClr val="0000FF"/>
                </a:solidFill>
                <a:latin typeface="Helvetica"/>
                <a:cs typeface="Helvetica"/>
              </a:rPr>
              <a:t> </a:t>
            </a:r>
            <a:r>
              <a:rPr lang="fr-FR" sz="1100" dirty="0" err="1" smtClean="0">
                <a:solidFill>
                  <a:srgbClr val="0000FF"/>
                </a:solidFill>
                <a:latin typeface="Helvetica"/>
                <a:cs typeface="Helvetica"/>
              </a:rPr>
              <a:t>ratus</a:t>
            </a:r>
            <a:r>
              <a:rPr lang="fr-FR" sz="1100" dirty="0" smtClean="0">
                <a:solidFill>
                  <a:srgbClr val="0000FF"/>
                </a:solidFill>
                <a:latin typeface="Helvetica"/>
                <a:cs typeface="Helvetica"/>
              </a:rPr>
              <a:t>)</a:t>
            </a:r>
            <a:endParaRPr lang="fr-FR" sz="1100" dirty="0">
              <a:solidFill>
                <a:srgbClr val="0000FF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9105842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ChangeArrowheads="1"/>
          </p:cNvSpPr>
          <p:nvPr/>
        </p:nvSpPr>
        <p:spPr bwMode="auto">
          <a:xfrm>
            <a:off x="7235825" y="5516563"/>
            <a:ext cx="4318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grpSp>
        <p:nvGrpSpPr>
          <p:cNvPr id="55298" name="Grouper 2"/>
          <p:cNvGrpSpPr>
            <a:grpSpLocks/>
          </p:cNvGrpSpPr>
          <p:nvPr/>
        </p:nvGrpSpPr>
        <p:grpSpPr bwMode="auto">
          <a:xfrm>
            <a:off x="179388" y="549275"/>
            <a:ext cx="7058025" cy="5338763"/>
            <a:chOff x="1042988" y="188913"/>
            <a:chExt cx="7058025" cy="5338762"/>
          </a:xfrm>
        </p:grpSpPr>
        <p:grpSp>
          <p:nvGrpSpPr>
            <p:cNvPr id="55301" name="Grouper 4"/>
            <p:cNvGrpSpPr>
              <a:grpSpLocks/>
            </p:cNvGrpSpPr>
            <p:nvPr/>
          </p:nvGrpSpPr>
          <p:grpSpPr bwMode="auto">
            <a:xfrm>
              <a:off x="1042988" y="188913"/>
              <a:ext cx="6699250" cy="5338762"/>
              <a:chOff x="1042987" y="711331"/>
              <a:chExt cx="6698520" cy="5338800"/>
            </a:xfrm>
          </p:grpSpPr>
          <p:pic>
            <p:nvPicPr>
              <p:cNvPr id="55308" name="Image 1" descr="encephalisation001.jpg"/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60000">
                <a:off x="1042987" y="711331"/>
                <a:ext cx="6698520" cy="5338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5309" name="Rectangle 3"/>
              <p:cNvSpPr>
                <a:spLocks noChangeArrowheads="1"/>
              </p:cNvSpPr>
              <p:nvPr/>
            </p:nvSpPr>
            <p:spPr bwMode="auto">
              <a:xfrm>
                <a:off x="7236296" y="5517232"/>
                <a:ext cx="360040" cy="5040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55302" name="ZoneTexte 1"/>
            <p:cNvSpPr txBox="1">
              <a:spLocks noChangeArrowheads="1"/>
            </p:cNvSpPr>
            <p:nvPr/>
          </p:nvSpPr>
          <p:spPr bwMode="auto">
            <a:xfrm>
              <a:off x="6804025" y="981075"/>
              <a:ext cx="1296988" cy="400050"/>
            </a:xfrm>
            <a:prstGeom prst="rect">
              <a:avLst/>
            </a:prstGeom>
            <a:solidFill>
              <a:srgbClr val="FFF8DC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algn="ctr"/>
              <a:r>
                <a:rPr lang="fr-FR" sz="2000"/>
                <a:t>primates</a:t>
              </a:r>
            </a:p>
          </p:txBody>
        </p:sp>
        <p:sp>
          <p:nvSpPr>
            <p:cNvPr id="55303" name="ZoneTexte 7"/>
            <p:cNvSpPr txBox="1">
              <a:spLocks noChangeArrowheads="1"/>
            </p:cNvSpPr>
            <p:nvPr/>
          </p:nvSpPr>
          <p:spPr bwMode="auto">
            <a:xfrm>
              <a:off x="4140200" y="1125538"/>
              <a:ext cx="1295400" cy="400050"/>
            </a:xfrm>
            <a:prstGeom prst="rect">
              <a:avLst/>
            </a:prstGeom>
            <a:solidFill>
              <a:srgbClr val="FFF8DC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algn="ctr"/>
              <a:r>
                <a:rPr lang="fr-FR" sz="2000"/>
                <a:t>cétacés</a:t>
              </a:r>
            </a:p>
          </p:txBody>
        </p:sp>
        <p:sp>
          <p:nvSpPr>
            <p:cNvPr id="55304" name="ZoneTexte 8"/>
            <p:cNvSpPr txBox="1">
              <a:spLocks noChangeArrowheads="1"/>
            </p:cNvSpPr>
            <p:nvPr/>
          </p:nvSpPr>
          <p:spPr bwMode="auto">
            <a:xfrm>
              <a:off x="5219700" y="2276475"/>
              <a:ext cx="2016125" cy="400050"/>
            </a:xfrm>
            <a:prstGeom prst="rect">
              <a:avLst/>
            </a:prstGeom>
            <a:solidFill>
              <a:srgbClr val="FFF8DC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algn="ctr"/>
              <a:r>
                <a:rPr lang="fr-FR" sz="2000"/>
                <a:t>périssodactyles</a:t>
              </a:r>
            </a:p>
          </p:txBody>
        </p:sp>
        <p:sp>
          <p:nvSpPr>
            <p:cNvPr id="55305" name="ZoneTexte 9"/>
            <p:cNvSpPr txBox="1">
              <a:spLocks noChangeArrowheads="1"/>
            </p:cNvSpPr>
            <p:nvPr/>
          </p:nvSpPr>
          <p:spPr bwMode="auto">
            <a:xfrm>
              <a:off x="2411413" y="2924175"/>
              <a:ext cx="2016125" cy="401638"/>
            </a:xfrm>
            <a:prstGeom prst="rect">
              <a:avLst/>
            </a:prstGeom>
            <a:solidFill>
              <a:srgbClr val="FFF8DC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algn="ctr"/>
              <a:r>
                <a:rPr lang="fr-FR" sz="2000"/>
                <a:t>artiodactyles</a:t>
              </a:r>
            </a:p>
          </p:txBody>
        </p:sp>
        <p:sp>
          <p:nvSpPr>
            <p:cNvPr id="55306" name="ZoneTexte 10"/>
            <p:cNvSpPr txBox="1">
              <a:spLocks noChangeArrowheads="1"/>
            </p:cNvSpPr>
            <p:nvPr/>
          </p:nvSpPr>
          <p:spPr bwMode="auto">
            <a:xfrm>
              <a:off x="3132138" y="3860800"/>
              <a:ext cx="1584325" cy="400050"/>
            </a:xfrm>
            <a:prstGeom prst="rect">
              <a:avLst/>
            </a:prstGeom>
            <a:solidFill>
              <a:srgbClr val="FFF8DC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algn="ctr"/>
              <a:r>
                <a:rPr lang="fr-FR" sz="2000"/>
                <a:t>carnivores</a:t>
              </a:r>
            </a:p>
          </p:txBody>
        </p:sp>
        <p:sp>
          <p:nvSpPr>
            <p:cNvPr id="55307" name="ZoneTexte 11"/>
            <p:cNvSpPr txBox="1">
              <a:spLocks noChangeArrowheads="1"/>
            </p:cNvSpPr>
            <p:nvPr/>
          </p:nvSpPr>
          <p:spPr bwMode="auto">
            <a:xfrm>
              <a:off x="2051050" y="4365625"/>
              <a:ext cx="1584325" cy="400050"/>
            </a:xfrm>
            <a:prstGeom prst="rect">
              <a:avLst/>
            </a:prstGeom>
            <a:solidFill>
              <a:srgbClr val="FFF8DC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algn="ctr"/>
              <a:r>
                <a:rPr lang="fr-FR" sz="2000"/>
                <a:t>insectivores</a:t>
              </a:r>
            </a:p>
          </p:txBody>
        </p:sp>
      </p:grpSp>
      <p:sp>
        <p:nvSpPr>
          <p:cNvPr id="55299" name="ZoneTexte 3"/>
          <p:cNvSpPr txBox="1">
            <a:spLocks noChangeArrowheads="1"/>
          </p:cNvSpPr>
          <p:nvPr/>
        </p:nvSpPr>
        <p:spPr bwMode="auto">
          <a:xfrm>
            <a:off x="6084888" y="3213100"/>
            <a:ext cx="2951162" cy="31400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fr-FR" dirty="0"/>
              <a:t>   « Les taxa à forte </a:t>
            </a:r>
            <a:r>
              <a:rPr lang="fr-FR" dirty="0" err="1"/>
              <a:t>encéphalisation</a:t>
            </a:r>
            <a:r>
              <a:rPr lang="fr-FR" dirty="0"/>
              <a:t> ont une forte proportion d’espèces vivant en groupes stables »</a:t>
            </a:r>
          </a:p>
          <a:p>
            <a:endParaRPr lang="fr-FR" dirty="0"/>
          </a:p>
          <a:p>
            <a:pPr algn="r"/>
            <a:r>
              <a:rPr lang="fr-FR" sz="1800" b="1" dirty="0" err="1">
                <a:solidFill>
                  <a:srgbClr val="660066"/>
                </a:solidFill>
              </a:rPr>
              <a:t>Shultz</a:t>
            </a:r>
            <a:r>
              <a:rPr lang="fr-FR" sz="1800" b="1" dirty="0">
                <a:solidFill>
                  <a:srgbClr val="660066"/>
                </a:solidFill>
              </a:rPr>
              <a:t> &amp; R. Dunbar, 2010. </a:t>
            </a:r>
            <a:r>
              <a:rPr lang="fr-FR" sz="1800" b="1" i="1" dirty="0">
                <a:solidFill>
                  <a:srgbClr val="660066"/>
                </a:solidFill>
              </a:rPr>
              <a:t>PNAS</a:t>
            </a:r>
            <a:r>
              <a:rPr lang="fr-FR" sz="1800" b="1" dirty="0">
                <a:solidFill>
                  <a:srgbClr val="660066"/>
                </a:solidFill>
              </a:rPr>
              <a:t> 107 (50), p.21582-21586.</a:t>
            </a:r>
          </a:p>
        </p:txBody>
      </p:sp>
    </p:spTree>
    <p:extLst>
      <p:ext uri="{BB962C8B-B14F-4D97-AF65-F5344CB8AC3E}">
        <p14:creationId xmlns:p14="http://schemas.microsoft.com/office/powerpoint/2010/main" val="2899034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éléphants00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89660" y="1362823"/>
            <a:ext cx="8123123" cy="344836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ZoneTexte 2"/>
          <p:cNvSpPr txBox="1"/>
          <p:nvPr/>
        </p:nvSpPr>
        <p:spPr>
          <a:xfrm>
            <a:off x="4355976" y="5013176"/>
            <a:ext cx="4356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 smtClean="0">
                <a:solidFill>
                  <a:srgbClr val="0000FF"/>
                </a:solidFill>
                <a:latin typeface="Helvetica"/>
                <a:cs typeface="Helvetica"/>
              </a:rPr>
              <a:t>Pour la Science, décembre 2014</a:t>
            </a:r>
            <a:endParaRPr lang="fr-FR" b="1" dirty="0">
              <a:solidFill>
                <a:srgbClr val="0000FF"/>
              </a:solidFill>
              <a:latin typeface="Helvetica"/>
              <a:cs typeface="Helvetica"/>
            </a:endParaRPr>
          </a:p>
        </p:txBody>
      </p:sp>
      <p:pic>
        <p:nvPicPr>
          <p:cNvPr id="4" name="Image 3" descr="Capture d’écran 2014-11-27 à 14.26.49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848" y="4386275"/>
            <a:ext cx="3666955" cy="163254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936590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Ellipse 41"/>
          <p:cNvSpPr/>
          <p:nvPr/>
        </p:nvSpPr>
        <p:spPr>
          <a:xfrm rot="16200000">
            <a:off x="2535551" y="-413759"/>
            <a:ext cx="4258055" cy="8621395"/>
          </a:xfrm>
          <a:prstGeom prst="ellipse">
            <a:avLst/>
          </a:prstGeom>
          <a:noFill/>
          <a:ln w="12700" cmpd="sng"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3032104" y="2644362"/>
            <a:ext cx="579274" cy="579274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Ellipse 39"/>
          <p:cNvSpPr/>
          <p:nvPr/>
        </p:nvSpPr>
        <p:spPr>
          <a:xfrm>
            <a:off x="4201912" y="1875709"/>
            <a:ext cx="579274" cy="579274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Ellipse 40"/>
          <p:cNvSpPr/>
          <p:nvPr/>
        </p:nvSpPr>
        <p:spPr>
          <a:xfrm>
            <a:off x="2128595" y="3462897"/>
            <a:ext cx="579274" cy="579274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Ellipse 43"/>
          <p:cNvSpPr/>
          <p:nvPr/>
        </p:nvSpPr>
        <p:spPr>
          <a:xfrm>
            <a:off x="4073518" y="3085109"/>
            <a:ext cx="579274" cy="579274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Ellipse 48"/>
          <p:cNvSpPr/>
          <p:nvPr/>
        </p:nvSpPr>
        <p:spPr>
          <a:xfrm>
            <a:off x="4864471" y="4148248"/>
            <a:ext cx="579274" cy="579274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Ellipse 49"/>
          <p:cNvSpPr/>
          <p:nvPr/>
        </p:nvSpPr>
        <p:spPr>
          <a:xfrm>
            <a:off x="3321255" y="3954020"/>
            <a:ext cx="579274" cy="579274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Ellipse 50"/>
          <p:cNvSpPr/>
          <p:nvPr/>
        </p:nvSpPr>
        <p:spPr>
          <a:xfrm>
            <a:off x="3912275" y="4990031"/>
            <a:ext cx="579274" cy="579274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Ellipse 51"/>
          <p:cNvSpPr/>
          <p:nvPr/>
        </p:nvSpPr>
        <p:spPr>
          <a:xfrm>
            <a:off x="5566416" y="4727522"/>
            <a:ext cx="579274" cy="579274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Ellipse 54"/>
          <p:cNvSpPr/>
          <p:nvPr/>
        </p:nvSpPr>
        <p:spPr>
          <a:xfrm>
            <a:off x="5443745" y="2644362"/>
            <a:ext cx="579274" cy="579274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/>
          <p:cNvSpPr/>
          <p:nvPr/>
        </p:nvSpPr>
        <p:spPr>
          <a:xfrm>
            <a:off x="2241484" y="3591312"/>
            <a:ext cx="360040" cy="36004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Ellipse 38"/>
          <p:cNvSpPr/>
          <p:nvPr/>
        </p:nvSpPr>
        <p:spPr>
          <a:xfrm>
            <a:off x="6435327" y="3990176"/>
            <a:ext cx="579274" cy="579274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Ellipse 44"/>
          <p:cNvSpPr/>
          <p:nvPr/>
        </p:nvSpPr>
        <p:spPr>
          <a:xfrm>
            <a:off x="514554" y="3521972"/>
            <a:ext cx="432048" cy="43204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6" name="Image 55" descr="Capture d’écran 2014-11-19 à 17.26.34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554" y="2096595"/>
            <a:ext cx="738444" cy="1691613"/>
          </a:xfrm>
          <a:prstGeom prst="rect">
            <a:avLst/>
          </a:prstGeom>
        </p:spPr>
      </p:pic>
      <p:cxnSp>
        <p:nvCxnSpPr>
          <p:cNvPr id="54" name="Connecteur droit 53"/>
          <p:cNvCxnSpPr/>
          <p:nvPr/>
        </p:nvCxnSpPr>
        <p:spPr>
          <a:xfrm flipH="1" flipV="1">
            <a:off x="1069332" y="3085110"/>
            <a:ext cx="1118498" cy="490343"/>
          </a:xfrm>
          <a:prstGeom prst="line">
            <a:avLst/>
          </a:prstGeom>
          <a:ln w="19050" cap="flat" cmpd="sng">
            <a:solidFill>
              <a:srgbClr val="FF0000"/>
            </a:solidFill>
            <a:prstDash val="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" name="Image 19" descr="Capture d’écran 2014-11-19 à 17.26.34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767666" y="2096595"/>
            <a:ext cx="738444" cy="1691613"/>
          </a:xfrm>
          <a:prstGeom prst="rect">
            <a:avLst/>
          </a:prstGeom>
        </p:spPr>
      </p:pic>
      <p:sp>
        <p:nvSpPr>
          <p:cNvPr id="30" name="Ellipse 29"/>
          <p:cNvSpPr/>
          <p:nvPr/>
        </p:nvSpPr>
        <p:spPr>
          <a:xfrm>
            <a:off x="7965442" y="3512181"/>
            <a:ext cx="432048" cy="43204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4" name="Grouper 3"/>
          <p:cNvGrpSpPr/>
          <p:nvPr/>
        </p:nvGrpSpPr>
        <p:grpSpPr>
          <a:xfrm>
            <a:off x="3179330" y="2022935"/>
            <a:ext cx="4849384" cy="3242790"/>
            <a:chOff x="3179330" y="2022935"/>
            <a:chExt cx="4849384" cy="3242790"/>
          </a:xfrm>
        </p:grpSpPr>
        <p:sp>
          <p:nvSpPr>
            <p:cNvPr id="21" name="Ellipse 20"/>
            <p:cNvSpPr/>
            <p:nvPr/>
          </p:nvSpPr>
          <p:spPr>
            <a:xfrm>
              <a:off x="3179330" y="2659657"/>
              <a:ext cx="432048" cy="432048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Ellipse 21"/>
            <p:cNvSpPr/>
            <p:nvPr/>
          </p:nvSpPr>
          <p:spPr>
            <a:xfrm>
              <a:off x="4144487" y="3223636"/>
              <a:ext cx="432048" cy="432048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" name="Ellipse 22"/>
            <p:cNvSpPr/>
            <p:nvPr/>
          </p:nvSpPr>
          <p:spPr>
            <a:xfrm>
              <a:off x="5566416" y="2728273"/>
              <a:ext cx="432048" cy="432048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" name="Ellipse 23"/>
            <p:cNvSpPr/>
            <p:nvPr/>
          </p:nvSpPr>
          <p:spPr>
            <a:xfrm>
              <a:off x="5011697" y="4243657"/>
              <a:ext cx="432048" cy="432048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Ellipse 24"/>
            <p:cNvSpPr/>
            <p:nvPr/>
          </p:nvSpPr>
          <p:spPr>
            <a:xfrm>
              <a:off x="6582553" y="4101246"/>
              <a:ext cx="432048" cy="432048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6" name="Ellipse 25"/>
            <p:cNvSpPr/>
            <p:nvPr/>
          </p:nvSpPr>
          <p:spPr>
            <a:xfrm>
              <a:off x="5590971" y="4833677"/>
              <a:ext cx="432048" cy="432048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8" name="Ellipse 27"/>
            <p:cNvSpPr/>
            <p:nvPr/>
          </p:nvSpPr>
          <p:spPr>
            <a:xfrm>
              <a:off x="3395354" y="4027633"/>
              <a:ext cx="432048" cy="432048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9" name="Ellipse 28"/>
            <p:cNvSpPr/>
            <p:nvPr/>
          </p:nvSpPr>
          <p:spPr>
            <a:xfrm>
              <a:off x="4275525" y="2022935"/>
              <a:ext cx="432048" cy="432048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31" name="Connecteur droit 30"/>
            <p:cNvCxnSpPr/>
            <p:nvPr/>
          </p:nvCxnSpPr>
          <p:spPr>
            <a:xfrm flipH="1" flipV="1">
              <a:off x="3395354" y="2955805"/>
              <a:ext cx="4570089" cy="267831"/>
            </a:xfrm>
            <a:prstGeom prst="line">
              <a:avLst/>
            </a:prstGeom>
            <a:ln w="1905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cteur droit 32"/>
            <p:cNvCxnSpPr/>
            <p:nvPr/>
          </p:nvCxnSpPr>
          <p:spPr>
            <a:xfrm flipH="1" flipV="1">
              <a:off x="4491550" y="2295053"/>
              <a:ext cx="3473892" cy="433220"/>
            </a:xfrm>
            <a:prstGeom prst="line">
              <a:avLst/>
            </a:prstGeom>
            <a:ln w="1905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cteur droit 35"/>
            <p:cNvCxnSpPr>
              <a:endCxn id="24" idx="7"/>
            </p:cNvCxnSpPr>
            <p:nvPr/>
          </p:nvCxnSpPr>
          <p:spPr>
            <a:xfrm flipH="1">
              <a:off x="5380473" y="3521972"/>
              <a:ext cx="2584970" cy="784957"/>
            </a:xfrm>
            <a:prstGeom prst="line">
              <a:avLst/>
            </a:prstGeom>
            <a:ln w="1905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cteur droit 42"/>
            <p:cNvCxnSpPr>
              <a:stCxn id="55" idx="6"/>
            </p:cNvCxnSpPr>
            <p:nvPr/>
          </p:nvCxnSpPr>
          <p:spPr>
            <a:xfrm>
              <a:off x="6023019" y="2933999"/>
              <a:ext cx="1942423" cy="21807"/>
            </a:xfrm>
            <a:prstGeom prst="line">
              <a:avLst/>
            </a:prstGeom>
            <a:ln w="1905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cteur droit 45"/>
            <p:cNvCxnSpPr>
              <a:endCxn id="22" idx="6"/>
            </p:cNvCxnSpPr>
            <p:nvPr/>
          </p:nvCxnSpPr>
          <p:spPr>
            <a:xfrm flipH="1">
              <a:off x="4576535" y="3325172"/>
              <a:ext cx="3388907" cy="114488"/>
            </a:xfrm>
            <a:prstGeom prst="line">
              <a:avLst/>
            </a:prstGeom>
            <a:ln w="1905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necteur droit 52"/>
            <p:cNvCxnSpPr>
              <a:stCxn id="28" idx="6"/>
            </p:cNvCxnSpPr>
            <p:nvPr/>
          </p:nvCxnSpPr>
          <p:spPr>
            <a:xfrm flipV="1">
              <a:off x="3827402" y="3439660"/>
              <a:ext cx="4138040" cy="803997"/>
            </a:xfrm>
            <a:prstGeom prst="line">
              <a:avLst/>
            </a:prstGeom>
            <a:ln w="1905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necteur droit 56"/>
            <p:cNvCxnSpPr>
              <a:stCxn id="30" idx="1"/>
            </p:cNvCxnSpPr>
            <p:nvPr/>
          </p:nvCxnSpPr>
          <p:spPr>
            <a:xfrm flipH="1">
              <a:off x="5832628" y="3575453"/>
              <a:ext cx="2196086" cy="1356327"/>
            </a:xfrm>
            <a:prstGeom prst="line">
              <a:avLst/>
            </a:prstGeom>
            <a:ln w="1905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necteur droit 59"/>
            <p:cNvCxnSpPr>
              <a:endCxn id="39" idx="7"/>
            </p:cNvCxnSpPr>
            <p:nvPr/>
          </p:nvCxnSpPr>
          <p:spPr>
            <a:xfrm flipH="1">
              <a:off x="6929768" y="3512181"/>
              <a:ext cx="1098946" cy="562828"/>
            </a:xfrm>
            <a:prstGeom prst="line">
              <a:avLst/>
            </a:prstGeom>
            <a:ln w="1905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4" name="Image 63" descr="Capture d’écran 2014-11-21 à 18.54.22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4163" y="4101246"/>
            <a:ext cx="829484" cy="992391"/>
          </a:xfrm>
          <a:prstGeom prst="rect">
            <a:avLst/>
          </a:prstGeom>
        </p:spPr>
      </p:pic>
      <p:pic>
        <p:nvPicPr>
          <p:cNvPr id="48" name="Picture 25" descr="Image 2.png                                                    0007EFF9Macintosh HD                   C2A19A1C: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0939" y="4112524"/>
            <a:ext cx="1104235" cy="100359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ulle ronde 1"/>
          <p:cNvSpPr/>
          <p:nvPr/>
        </p:nvSpPr>
        <p:spPr>
          <a:xfrm flipH="1">
            <a:off x="4864471" y="415457"/>
            <a:ext cx="3789176" cy="1739741"/>
          </a:xfrm>
          <a:prstGeom prst="wedgeEllipseCallou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5011698" y="813803"/>
            <a:ext cx="34944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FF0000"/>
                </a:solidFill>
                <a:latin typeface="Helvetica"/>
                <a:cs typeface="Helvetica"/>
              </a:rPr>
              <a:t>Voici comment je garde le FEU</a:t>
            </a:r>
            <a:endParaRPr lang="fr-FR" sz="2800" b="1" dirty="0">
              <a:solidFill>
                <a:srgbClr val="FF0000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58422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598405" y="639644"/>
            <a:ext cx="8023516" cy="378565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4000" u="sng" dirty="0" smtClean="0">
                <a:latin typeface="Helvetica"/>
                <a:cs typeface="Helvetica"/>
              </a:rPr>
              <a:t>David Hume </a:t>
            </a:r>
            <a:r>
              <a:rPr lang="fr-FR" sz="4000" dirty="0" smtClean="0">
                <a:latin typeface="Helvetica"/>
                <a:cs typeface="Helvetica"/>
              </a:rPr>
              <a:t>(</a:t>
            </a:r>
            <a:r>
              <a:rPr lang="fr-FR" sz="4000" b="1" dirty="0" smtClean="0">
                <a:solidFill>
                  <a:srgbClr val="FF0000"/>
                </a:solidFill>
                <a:latin typeface="Helvetica"/>
                <a:cs typeface="Helvetica"/>
              </a:rPr>
              <a:t>1711-1776</a:t>
            </a:r>
            <a:r>
              <a:rPr lang="fr-FR" sz="4000" dirty="0" smtClean="0">
                <a:latin typeface="Helvetica"/>
                <a:cs typeface="Helvetica"/>
              </a:rPr>
              <a:t>) :</a:t>
            </a:r>
          </a:p>
          <a:p>
            <a:endParaRPr lang="fr-FR" sz="4000" dirty="0" smtClean="0">
              <a:latin typeface="Helvetica"/>
              <a:cs typeface="Helvetica"/>
            </a:endParaRPr>
          </a:p>
          <a:p>
            <a:r>
              <a:rPr lang="fr-FR" sz="4000" dirty="0" smtClean="0">
                <a:latin typeface="Helvetica"/>
                <a:cs typeface="Helvetica"/>
              </a:rPr>
              <a:t>   « Dans la nature, l’homme est      l’animal le plus démuni : seule    </a:t>
            </a:r>
            <a:r>
              <a:rPr lang="fr-FR" sz="4000" b="1" dirty="0" smtClean="0">
                <a:solidFill>
                  <a:srgbClr val="FF0000"/>
                </a:solidFill>
                <a:latin typeface="Helvetica"/>
                <a:cs typeface="Helvetica"/>
              </a:rPr>
              <a:t>l’organisation sociale </a:t>
            </a:r>
            <a:r>
              <a:rPr lang="fr-FR" sz="4000" dirty="0" smtClean="0">
                <a:latin typeface="Helvetica"/>
                <a:cs typeface="Helvetica"/>
              </a:rPr>
              <a:t>lui permet de survivre ».</a:t>
            </a:r>
            <a:endParaRPr lang="fr-FR" sz="4000" dirty="0">
              <a:latin typeface="Helvetica"/>
              <a:cs typeface="Helvetica"/>
            </a:endParaRPr>
          </a:p>
        </p:txBody>
      </p:sp>
      <p:pic>
        <p:nvPicPr>
          <p:cNvPr id="4" name="Image 3" descr="Capture d’écran 2014-11-26 à 18.22.1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5366" y="4058123"/>
            <a:ext cx="1765874" cy="2026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722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8" name="Text Box 6"/>
          <p:cNvSpPr txBox="1">
            <a:spLocks noChangeArrowheads="1"/>
          </p:cNvSpPr>
          <p:nvPr/>
        </p:nvSpPr>
        <p:spPr bwMode="auto">
          <a:xfrm>
            <a:off x="152400" y="401379"/>
            <a:ext cx="8839200" cy="2169825"/>
          </a:xfrm>
          <a:prstGeom prst="rect">
            <a:avLst/>
          </a:prstGeom>
          <a:solidFill>
            <a:schemeClr val="bg1"/>
          </a:solidFill>
          <a:ln w="9525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3600" dirty="0">
                <a:latin typeface="Helvetica"/>
                <a:cs typeface="Helvetica"/>
              </a:rPr>
              <a:t>« </a:t>
            </a:r>
            <a:r>
              <a:rPr lang="fr-FR" sz="3600" dirty="0" smtClean="0">
                <a:latin typeface="Helvetica"/>
                <a:cs typeface="Helvetica"/>
              </a:rPr>
              <a:t>L</a:t>
            </a:r>
            <a:r>
              <a:rPr lang="ja-JP" altLang="fr-FR" sz="3600" dirty="0" smtClean="0">
                <a:latin typeface="Helvetica"/>
                <a:cs typeface="Helvetica"/>
              </a:rPr>
              <a:t>’</a:t>
            </a:r>
            <a:r>
              <a:rPr lang="fr-FR" sz="3600" dirty="0" smtClean="0">
                <a:latin typeface="Helvetica"/>
                <a:cs typeface="Helvetica"/>
              </a:rPr>
              <a:t>apparition</a:t>
            </a:r>
            <a:r>
              <a:rPr lang="fr-FR" sz="3600" dirty="0">
                <a:latin typeface="Helvetica"/>
                <a:cs typeface="Helvetica"/>
              </a:rPr>
              <a:t> du langage est une innovation qui a </a:t>
            </a:r>
            <a:r>
              <a:rPr lang="fr-FR" sz="3600" b="1" dirty="0">
                <a:solidFill>
                  <a:srgbClr val="FF0000"/>
                </a:solidFill>
                <a:latin typeface="Helvetica"/>
                <a:cs typeface="Helvetica"/>
              </a:rPr>
              <a:t>changé radicalement</a:t>
            </a:r>
            <a:r>
              <a:rPr lang="fr-FR" sz="3600" dirty="0">
                <a:latin typeface="Helvetica"/>
                <a:cs typeface="Helvetica"/>
              </a:rPr>
              <a:t> le caractère de </a:t>
            </a:r>
            <a:r>
              <a:rPr lang="fr-FR" sz="3600" b="1" dirty="0">
                <a:solidFill>
                  <a:srgbClr val="FF0000"/>
                </a:solidFill>
                <a:latin typeface="Helvetica"/>
                <a:cs typeface="Helvetica"/>
              </a:rPr>
              <a:t>la société</a:t>
            </a:r>
            <a:r>
              <a:rPr lang="fr-FR" sz="3600" dirty="0">
                <a:latin typeface="Helvetica"/>
                <a:cs typeface="Helvetica"/>
              </a:rPr>
              <a:t> des hommes </a:t>
            </a:r>
            <a:r>
              <a:rPr lang="fr-FR" sz="3600" dirty="0" smtClean="0">
                <a:latin typeface="Helvetica"/>
                <a:cs typeface="Helvetica"/>
              </a:rPr>
              <a:t>»</a:t>
            </a:r>
            <a:endParaRPr lang="fr-FR" sz="3600" b="1" dirty="0">
              <a:solidFill>
                <a:srgbClr val="800080"/>
              </a:solidFill>
              <a:latin typeface="Helvetica"/>
              <a:cs typeface="Helvetica"/>
            </a:endParaRPr>
          </a:p>
          <a:p>
            <a:pPr algn="r">
              <a:spcBef>
                <a:spcPct val="50000"/>
              </a:spcBef>
            </a:pPr>
            <a:r>
              <a:rPr lang="fr-FR" b="1" dirty="0">
                <a:solidFill>
                  <a:srgbClr val="800080"/>
                </a:solidFill>
                <a:latin typeface="Helvetica"/>
                <a:cs typeface="Helvetica"/>
              </a:rPr>
              <a:t>M.A. </a:t>
            </a:r>
            <a:r>
              <a:rPr lang="fr-FR" b="1" dirty="0" err="1">
                <a:solidFill>
                  <a:srgbClr val="800080"/>
                </a:solidFill>
                <a:latin typeface="Helvetica"/>
                <a:cs typeface="Helvetica"/>
              </a:rPr>
              <a:t>Nowak</a:t>
            </a:r>
            <a:r>
              <a:rPr lang="fr-FR" b="1" dirty="0">
                <a:solidFill>
                  <a:srgbClr val="800080"/>
                </a:solidFill>
                <a:latin typeface="Helvetica"/>
                <a:cs typeface="Helvetica"/>
              </a:rPr>
              <a:t> and D.C. </a:t>
            </a:r>
            <a:r>
              <a:rPr lang="fr-FR" b="1" dirty="0" err="1">
                <a:solidFill>
                  <a:srgbClr val="800080"/>
                </a:solidFill>
                <a:latin typeface="Helvetica"/>
                <a:cs typeface="Helvetica"/>
              </a:rPr>
              <a:t>Krakauer</a:t>
            </a:r>
            <a:r>
              <a:rPr lang="fr-FR" b="1" dirty="0">
                <a:solidFill>
                  <a:srgbClr val="800080"/>
                </a:solidFill>
                <a:latin typeface="Helvetica"/>
                <a:cs typeface="Helvetica"/>
              </a:rPr>
              <a:t>, </a:t>
            </a:r>
            <a:r>
              <a:rPr lang="fr-FR" b="1" i="1" dirty="0">
                <a:solidFill>
                  <a:srgbClr val="800080"/>
                </a:solidFill>
                <a:latin typeface="Helvetica"/>
                <a:cs typeface="Helvetica"/>
              </a:rPr>
              <a:t>PNAS </a:t>
            </a:r>
            <a:r>
              <a:rPr lang="fr-FR" b="1" dirty="0">
                <a:solidFill>
                  <a:srgbClr val="800080"/>
                </a:solidFill>
                <a:latin typeface="Helvetica"/>
                <a:cs typeface="Helvetica"/>
              </a:rPr>
              <a:t> </a:t>
            </a:r>
            <a:r>
              <a:rPr lang="fr-FR" b="1" dirty="0" smtClean="0">
                <a:solidFill>
                  <a:srgbClr val="FF0000"/>
                </a:solidFill>
                <a:latin typeface="Helvetica"/>
                <a:cs typeface="Helvetica"/>
              </a:rPr>
              <a:t>2013</a:t>
            </a:r>
            <a:endParaRPr lang="fr-FR" b="1" dirty="0">
              <a:solidFill>
                <a:srgbClr val="FF0000"/>
              </a:solidFill>
              <a:latin typeface="Helvetica"/>
              <a:cs typeface="Helvetica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152401" y="3125679"/>
            <a:ext cx="883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latin typeface="Helvetica"/>
                <a:cs typeface="Helvetica"/>
              </a:rPr>
              <a:t>   En tant que porteur d’information, </a:t>
            </a:r>
            <a:r>
              <a:rPr lang="fr-FR" sz="3600" b="1" dirty="0" smtClean="0">
                <a:solidFill>
                  <a:srgbClr val="FF0000"/>
                </a:solidFill>
                <a:latin typeface="Helvetica"/>
                <a:cs typeface="Helvetica"/>
              </a:rPr>
              <a:t>le langage « prend la place » des gènes</a:t>
            </a:r>
            <a:r>
              <a:rPr lang="fr-FR" sz="3600" dirty="0" smtClean="0">
                <a:latin typeface="Helvetica"/>
                <a:cs typeface="Helvetica"/>
              </a:rPr>
              <a:t>.</a:t>
            </a:r>
            <a:endParaRPr lang="fr-FR" sz="36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398957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476462" y="557520"/>
            <a:ext cx="6081373" cy="5078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latin typeface="Helvetica"/>
                <a:cs typeface="Helvetica"/>
              </a:rPr>
              <a:t>Pourquoi pas moi ?</a:t>
            </a:r>
          </a:p>
          <a:p>
            <a:endParaRPr lang="fr-FR" sz="3600" dirty="0" smtClean="0">
              <a:latin typeface="Helvetica"/>
              <a:cs typeface="Helvetica"/>
            </a:endParaRPr>
          </a:p>
          <a:p>
            <a:r>
              <a:rPr lang="fr-FR" sz="3600" dirty="0" smtClean="0">
                <a:latin typeface="Helvetica"/>
                <a:cs typeface="Helvetica"/>
              </a:rPr>
              <a:t>Le cerveau social</a:t>
            </a:r>
          </a:p>
          <a:p>
            <a:endParaRPr lang="fr-FR" sz="3600" dirty="0" smtClean="0">
              <a:latin typeface="Helvetica"/>
              <a:cs typeface="Helvetica"/>
            </a:endParaRPr>
          </a:p>
          <a:p>
            <a:r>
              <a:rPr lang="fr-FR" sz="3600" dirty="0" smtClean="0">
                <a:latin typeface="Helvetica"/>
                <a:cs typeface="Helvetica"/>
              </a:rPr>
              <a:t>Les propriétés émergentes</a:t>
            </a:r>
          </a:p>
          <a:p>
            <a:endParaRPr lang="fr-FR" sz="3600" dirty="0" smtClean="0">
              <a:latin typeface="Helvetica"/>
              <a:cs typeface="Helvetica"/>
            </a:endParaRPr>
          </a:p>
          <a:p>
            <a:r>
              <a:rPr lang="fr-FR" sz="3600" dirty="0" smtClean="0">
                <a:latin typeface="Helvetica"/>
                <a:cs typeface="Helvetica"/>
              </a:rPr>
              <a:t>Les </a:t>
            </a:r>
            <a:r>
              <a:rPr lang="fr-FR" sz="3600" dirty="0" err="1" smtClean="0">
                <a:latin typeface="Helvetica"/>
                <a:cs typeface="Helvetica"/>
              </a:rPr>
              <a:t>exaptations</a:t>
            </a:r>
            <a:endParaRPr lang="fr-FR" sz="3600" dirty="0" smtClean="0">
              <a:latin typeface="Helvetica"/>
              <a:cs typeface="Helvetica"/>
            </a:endParaRPr>
          </a:p>
          <a:p>
            <a:endParaRPr lang="fr-FR" sz="3600" dirty="0" smtClean="0">
              <a:latin typeface="Helvetica"/>
              <a:cs typeface="Helvetica"/>
            </a:endParaRPr>
          </a:p>
          <a:p>
            <a:r>
              <a:rPr lang="fr-FR" sz="3600" dirty="0" smtClean="0">
                <a:latin typeface="Helvetica"/>
                <a:cs typeface="Helvetica"/>
              </a:rPr>
              <a:t>Pourquoi pas lui ?</a:t>
            </a:r>
            <a:endParaRPr lang="fr-FR" sz="36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0278401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52400" y="1538741"/>
            <a:ext cx="8839200" cy="3277820"/>
          </a:xfrm>
          <a:prstGeom prst="rect">
            <a:avLst/>
          </a:prstGeom>
          <a:solidFill>
            <a:schemeClr val="bg1"/>
          </a:solidFill>
          <a:ln w="9525" cmpd="sng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3600" dirty="0">
                <a:latin typeface="Helvetica"/>
                <a:cs typeface="Helvetica"/>
              </a:rPr>
              <a:t>« La caractéristique du langage humain et du </a:t>
            </a:r>
            <a:r>
              <a:rPr lang="fr-FR" sz="3600" b="1" dirty="0">
                <a:solidFill>
                  <a:srgbClr val="FF0000"/>
                </a:solidFill>
                <a:latin typeface="Helvetica"/>
                <a:cs typeface="Helvetica"/>
              </a:rPr>
              <a:t>grand bond en avant</a:t>
            </a:r>
            <a:r>
              <a:rPr lang="fr-FR" sz="3600" dirty="0">
                <a:latin typeface="Helvetica"/>
                <a:cs typeface="Helvetica"/>
              </a:rPr>
              <a:t> d</a:t>
            </a:r>
            <a:r>
              <a:rPr lang="ja-JP" altLang="fr-FR" sz="3600" dirty="0">
                <a:latin typeface="Helvetica"/>
                <a:cs typeface="Helvetica"/>
              </a:rPr>
              <a:t>’</a:t>
            </a:r>
            <a:r>
              <a:rPr lang="fr-FR" sz="3600" i="1" dirty="0">
                <a:latin typeface="Helvetica"/>
                <a:cs typeface="Helvetica"/>
              </a:rPr>
              <a:t>Homo sapiens</a:t>
            </a:r>
            <a:r>
              <a:rPr lang="fr-FR" sz="3600" dirty="0">
                <a:latin typeface="Helvetica"/>
                <a:cs typeface="Helvetica"/>
              </a:rPr>
              <a:t>, est une </a:t>
            </a:r>
            <a:r>
              <a:rPr lang="fr-FR" sz="3600" b="1" dirty="0">
                <a:solidFill>
                  <a:srgbClr val="FF0000"/>
                </a:solidFill>
                <a:latin typeface="Helvetica"/>
                <a:cs typeface="Helvetica"/>
              </a:rPr>
              <a:t>utilisation combinatoire</a:t>
            </a:r>
            <a:r>
              <a:rPr lang="fr-FR" sz="3600" dirty="0">
                <a:latin typeface="Helvetica"/>
                <a:cs typeface="Helvetica"/>
              </a:rPr>
              <a:t> d</a:t>
            </a:r>
            <a:r>
              <a:rPr lang="ja-JP" altLang="fr-FR" sz="3600" dirty="0">
                <a:latin typeface="Helvetica"/>
                <a:cs typeface="Helvetica"/>
              </a:rPr>
              <a:t>’</a:t>
            </a:r>
            <a:r>
              <a:rPr lang="fr-FR" sz="3600" dirty="0">
                <a:latin typeface="Helvetica"/>
                <a:cs typeface="Helvetica"/>
              </a:rPr>
              <a:t>éléments pour créer un nombre </a:t>
            </a:r>
            <a:r>
              <a:rPr lang="fr-FR" sz="3600" b="1" dirty="0">
                <a:solidFill>
                  <a:srgbClr val="FF0000"/>
                </a:solidFill>
                <a:latin typeface="Helvetica"/>
                <a:cs typeface="Helvetica"/>
              </a:rPr>
              <a:t>illimité</a:t>
            </a:r>
            <a:r>
              <a:rPr lang="fr-FR" sz="3600" dirty="0">
                <a:latin typeface="Helvetica"/>
                <a:cs typeface="Helvetica"/>
              </a:rPr>
              <a:t> </a:t>
            </a:r>
            <a:r>
              <a:rPr lang="fr-FR" sz="3600" dirty="0" smtClean="0">
                <a:latin typeface="Helvetica"/>
                <a:cs typeface="Helvetica"/>
              </a:rPr>
              <a:t>d’ expressions </a:t>
            </a:r>
            <a:r>
              <a:rPr lang="fr-FR" sz="3600" dirty="0">
                <a:latin typeface="Helvetica"/>
                <a:cs typeface="Helvetica"/>
              </a:rPr>
              <a:t>significatives </a:t>
            </a:r>
            <a:r>
              <a:rPr lang="fr-FR" sz="3600" dirty="0" smtClean="0">
                <a:latin typeface="Helvetica"/>
                <a:cs typeface="Helvetica"/>
              </a:rPr>
              <a:t>»</a:t>
            </a:r>
          </a:p>
          <a:p>
            <a:pPr algn="r">
              <a:spcBef>
                <a:spcPct val="50000"/>
              </a:spcBef>
            </a:pPr>
            <a:r>
              <a:rPr lang="fr-FR" b="1" dirty="0">
                <a:solidFill>
                  <a:srgbClr val="660066"/>
                </a:solidFill>
                <a:latin typeface="Helvetica"/>
                <a:cs typeface="Helvetica"/>
              </a:rPr>
              <a:t>C. </a:t>
            </a:r>
            <a:r>
              <a:rPr lang="fr-FR" b="1" dirty="0" smtClean="0">
                <a:solidFill>
                  <a:srgbClr val="660066"/>
                </a:solidFill>
                <a:latin typeface="Helvetica"/>
                <a:cs typeface="Helvetica"/>
              </a:rPr>
              <a:t>Yang, PNAS, 2013</a:t>
            </a:r>
            <a:endParaRPr lang="fr-FR" dirty="0" smtClean="0">
              <a:solidFill>
                <a:srgbClr val="660066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4626496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7" name="Text Box 5"/>
          <p:cNvSpPr txBox="1">
            <a:spLocks noChangeArrowheads="1"/>
          </p:cNvSpPr>
          <p:nvPr/>
        </p:nvSpPr>
        <p:spPr bwMode="auto">
          <a:xfrm>
            <a:off x="179388" y="1052513"/>
            <a:ext cx="6769100" cy="4648200"/>
          </a:xfrm>
          <a:prstGeom prst="rect">
            <a:avLst/>
          </a:prstGeom>
          <a:solidFill>
            <a:schemeClr val="bg1"/>
          </a:solidFill>
          <a:ln w="9525" cmpd="sng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r-FR" sz="3000" dirty="0">
                <a:cs typeface="+mn-cs"/>
              </a:rPr>
              <a:t>    </a:t>
            </a:r>
            <a:r>
              <a:rPr lang="fr-FR" sz="3000" dirty="0">
                <a:latin typeface="Helvetica"/>
                <a:cs typeface="Helvetica"/>
              </a:rPr>
              <a:t> « </a:t>
            </a:r>
            <a:r>
              <a:rPr lang="fr-FR" sz="3200" dirty="0">
                <a:latin typeface="Helvetica"/>
                <a:cs typeface="Helvetica"/>
              </a:rPr>
              <a:t>Nous soutenons que le langage moderne est probablement un trait ancien de notre genre, pré-datant au moins l'ancêtre commun de l'homme moderne et des Néandertaliens, il y a environ </a:t>
            </a:r>
            <a:r>
              <a:rPr lang="fr-FR" sz="3200" b="1" dirty="0">
                <a:solidFill>
                  <a:srgbClr val="FF0000"/>
                </a:solidFill>
                <a:latin typeface="Helvetica"/>
                <a:cs typeface="Helvetica"/>
              </a:rPr>
              <a:t>un demi-million d'années</a:t>
            </a:r>
            <a:r>
              <a:rPr lang="fr-FR" sz="3000" dirty="0">
                <a:latin typeface="Helvetica"/>
                <a:cs typeface="Helvetica"/>
              </a:rPr>
              <a:t> »</a:t>
            </a:r>
          </a:p>
          <a:p>
            <a:pPr algn="r">
              <a:spcBef>
                <a:spcPct val="50000"/>
              </a:spcBef>
              <a:defRPr/>
            </a:pPr>
            <a:r>
              <a:rPr lang="fr-FR" sz="1800" b="1" dirty="0">
                <a:solidFill>
                  <a:srgbClr val="800080"/>
                </a:solidFill>
                <a:latin typeface="Helvetica"/>
                <a:cs typeface="Helvetica"/>
              </a:rPr>
              <a:t>D. </a:t>
            </a:r>
            <a:r>
              <a:rPr lang="fr-FR" sz="1800" b="1" dirty="0" err="1">
                <a:solidFill>
                  <a:srgbClr val="800080"/>
                </a:solidFill>
                <a:latin typeface="Helvetica"/>
                <a:cs typeface="Helvetica"/>
              </a:rPr>
              <a:t>Dedui</a:t>
            </a:r>
            <a:r>
              <a:rPr lang="fr-FR" sz="1800" b="1" dirty="0">
                <a:solidFill>
                  <a:srgbClr val="800080"/>
                </a:solidFill>
                <a:latin typeface="Helvetica"/>
                <a:cs typeface="Helvetica"/>
              </a:rPr>
              <a:t> and S.C. </a:t>
            </a:r>
            <a:r>
              <a:rPr lang="fr-FR" sz="1800" b="1" dirty="0" err="1">
                <a:solidFill>
                  <a:srgbClr val="800080"/>
                </a:solidFill>
                <a:latin typeface="Helvetica"/>
                <a:cs typeface="Helvetica"/>
              </a:rPr>
              <a:t>Levinson</a:t>
            </a:r>
            <a:r>
              <a:rPr lang="fr-FR" sz="1800" b="1" dirty="0">
                <a:solidFill>
                  <a:srgbClr val="800080"/>
                </a:solidFill>
                <a:latin typeface="Helvetica"/>
                <a:cs typeface="Helvetica"/>
              </a:rPr>
              <a:t> </a:t>
            </a:r>
          </a:p>
          <a:p>
            <a:pPr algn="r">
              <a:spcBef>
                <a:spcPts val="0"/>
              </a:spcBef>
              <a:defRPr/>
            </a:pPr>
            <a:r>
              <a:rPr lang="fr-FR" sz="1800" dirty="0">
                <a:latin typeface="Helvetica"/>
                <a:cs typeface="Helvetica"/>
              </a:rPr>
              <a:t>[</a:t>
            </a:r>
            <a:r>
              <a:rPr lang="fr-FR" sz="1800" b="1" dirty="0">
                <a:solidFill>
                  <a:srgbClr val="800080"/>
                </a:solidFill>
                <a:latin typeface="Helvetica"/>
                <a:cs typeface="Helvetica"/>
              </a:rPr>
              <a:t> </a:t>
            </a:r>
            <a:r>
              <a:rPr lang="fr-FR" sz="1800" dirty="0">
                <a:latin typeface="Helvetica"/>
                <a:cs typeface="Helvetica"/>
              </a:rPr>
              <a:t>Max Planck Institute for </a:t>
            </a:r>
            <a:r>
              <a:rPr lang="fr-FR" sz="1800" dirty="0" err="1">
                <a:latin typeface="Helvetica"/>
                <a:cs typeface="Helvetica"/>
              </a:rPr>
              <a:t>Psycholinguistics</a:t>
            </a:r>
            <a:r>
              <a:rPr lang="fr-FR" sz="1800" dirty="0">
                <a:latin typeface="Helvetica"/>
                <a:cs typeface="Helvetica"/>
              </a:rPr>
              <a:t> ]</a:t>
            </a:r>
            <a:r>
              <a:rPr lang="fr-FR" sz="1800" b="1" dirty="0">
                <a:solidFill>
                  <a:srgbClr val="800080"/>
                </a:solidFill>
                <a:latin typeface="Helvetica"/>
                <a:cs typeface="Helvetica"/>
              </a:rPr>
              <a:t>, </a:t>
            </a:r>
          </a:p>
          <a:p>
            <a:pPr algn="r">
              <a:spcBef>
                <a:spcPts val="0"/>
              </a:spcBef>
              <a:defRPr/>
            </a:pPr>
            <a:r>
              <a:rPr lang="fr-FR" sz="1800" b="1" i="1" dirty="0" err="1">
                <a:solidFill>
                  <a:srgbClr val="800080"/>
                </a:solidFill>
                <a:latin typeface="Helvetica"/>
                <a:cs typeface="Helvetica"/>
              </a:rPr>
              <a:t>Frontiers</a:t>
            </a:r>
            <a:r>
              <a:rPr lang="fr-FR" sz="1800" b="1" i="1" dirty="0">
                <a:solidFill>
                  <a:srgbClr val="800080"/>
                </a:solidFill>
                <a:latin typeface="Helvetica"/>
                <a:cs typeface="Helvetica"/>
              </a:rPr>
              <a:t> in </a:t>
            </a:r>
            <a:r>
              <a:rPr lang="fr-FR" sz="1800" b="1" i="1" dirty="0" err="1">
                <a:solidFill>
                  <a:srgbClr val="800080"/>
                </a:solidFill>
                <a:latin typeface="Helvetica"/>
                <a:cs typeface="Helvetica"/>
              </a:rPr>
              <a:t>Psychology</a:t>
            </a:r>
            <a:r>
              <a:rPr lang="fr-FR" sz="1800" b="1" i="1" dirty="0">
                <a:solidFill>
                  <a:srgbClr val="800080"/>
                </a:solidFill>
                <a:latin typeface="Helvetica"/>
                <a:cs typeface="Helvetica"/>
              </a:rPr>
              <a:t> </a:t>
            </a:r>
            <a:r>
              <a:rPr lang="fr-FR" sz="1800" b="1" dirty="0">
                <a:solidFill>
                  <a:srgbClr val="800080"/>
                </a:solidFill>
                <a:latin typeface="Helvetica"/>
                <a:cs typeface="Helvetica"/>
              </a:rPr>
              <a:t> </a:t>
            </a:r>
            <a:r>
              <a:rPr lang="fr-FR" sz="1800" b="1" dirty="0">
                <a:solidFill>
                  <a:srgbClr val="FF0000"/>
                </a:solidFill>
                <a:latin typeface="Helvetica"/>
                <a:cs typeface="Helvetica"/>
              </a:rPr>
              <a:t>2013</a:t>
            </a:r>
            <a:endParaRPr lang="fr-FR" sz="1800" dirty="0">
              <a:solidFill>
                <a:srgbClr val="FF0000"/>
              </a:solidFill>
              <a:latin typeface="Helvetica"/>
              <a:cs typeface="Helvetica"/>
            </a:endParaRPr>
          </a:p>
        </p:txBody>
      </p:sp>
      <p:pic>
        <p:nvPicPr>
          <p:cNvPr id="37890" name="Image 1" descr="Capture d’écran 2014-01-08 à 10.06.3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0288" y="1052513"/>
            <a:ext cx="1536700" cy="1981200"/>
          </a:xfrm>
          <a:prstGeom prst="rect">
            <a:avLst/>
          </a:prstGeom>
          <a:noFill/>
          <a:ln w="2857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1" name="Image 2" descr="Capture d’écran 2014-01-08 à 10.08.4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0288" y="3141663"/>
            <a:ext cx="1512887" cy="1955800"/>
          </a:xfrm>
          <a:prstGeom prst="rect">
            <a:avLst/>
          </a:prstGeom>
          <a:noFill/>
          <a:ln w="2857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02675" y="6450013"/>
            <a:ext cx="438150" cy="404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1109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Image 2.png                                                    0007EFF9Macintosh HD                   C2A19A1C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0263" y="195027"/>
            <a:ext cx="5413852" cy="21899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Image 3.png                                                    0007EFF9Macintosh HD                   C2A19A1C: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0263" y="2637278"/>
            <a:ext cx="5388304" cy="39600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474946" y="898225"/>
            <a:ext cx="18823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Helvetica"/>
                <a:cs typeface="Helvetica"/>
              </a:rPr>
              <a:t>- 70.000 ?</a:t>
            </a:r>
            <a:endParaRPr lang="fr-FR" sz="2800" dirty="0">
              <a:latin typeface="Helvetica"/>
              <a:cs typeface="Helvetica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74946" y="4222690"/>
            <a:ext cx="18823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Helvetica"/>
                <a:cs typeface="Helvetica"/>
              </a:rPr>
              <a:t>- 30.000 ?</a:t>
            </a:r>
            <a:endParaRPr lang="fr-FR" sz="28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352836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41" name="Picture 9" descr="Image 7.png                                                    000747BEMacintosh HD                   C0075863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937" y="1329267"/>
            <a:ext cx="4343400" cy="3587750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242" name="Picture 10" descr="Image 1.png                                                    000747BEMacintosh HD                   C0075863: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38320" y="948267"/>
            <a:ext cx="3856038" cy="4191000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245" name="Picture 1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02675" y="6450013"/>
            <a:ext cx="438150" cy="404812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ZoneTexte 1"/>
          <p:cNvSpPr txBox="1"/>
          <p:nvPr/>
        </p:nvSpPr>
        <p:spPr>
          <a:xfrm rot="16200000">
            <a:off x="6628120" y="2724939"/>
            <a:ext cx="43691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i="1" dirty="0">
                <a:solidFill>
                  <a:srgbClr val="0000FF"/>
                </a:solidFill>
                <a:latin typeface="Helvetica"/>
                <a:cs typeface="Helvetica"/>
              </a:rPr>
              <a:t>Elisabeth-Louise </a:t>
            </a:r>
            <a:r>
              <a:rPr lang="fr-FR" sz="1400" b="1" i="1" dirty="0" err="1">
                <a:solidFill>
                  <a:srgbClr val="0000FF"/>
                </a:solidFill>
                <a:latin typeface="Helvetica"/>
                <a:cs typeface="Helvetica"/>
              </a:rPr>
              <a:t>Vigée</a:t>
            </a:r>
            <a:r>
              <a:rPr lang="fr-FR" sz="1400" b="1" i="1" dirty="0">
                <a:solidFill>
                  <a:srgbClr val="0000FF"/>
                </a:solidFill>
                <a:latin typeface="Helvetica"/>
                <a:cs typeface="Helvetica"/>
              </a:rPr>
              <a:t> Le </a:t>
            </a:r>
            <a:r>
              <a:rPr lang="fr-FR" sz="1400" b="1" i="1" dirty="0" smtClean="0">
                <a:solidFill>
                  <a:srgbClr val="0000FF"/>
                </a:solidFill>
                <a:latin typeface="Helvetica"/>
                <a:cs typeface="Helvetica"/>
              </a:rPr>
              <a:t>Brun (vers 1830</a:t>
            </a:r>
            <a:r>
              <a:rPr lang="fr-FR" sz="1600" b="1" i="1" dirty="0" smtClean="0">
                <a:solidFill>
                  <a:srgbClr val="0000FF"/>
                </a:solidFill>
                <a:latin typeface="Helvetica"/>
                <a:cs typeface="Helvetica"/>
              </a:rPr>
              <a:t>)</a:t>
            </a:r>
            <a:endParaRPr lang="fr-FR" sz="1600" dirty="0">
              <a:solidFill>
                <a:srgbClr val="0000FF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994182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46594" y="1245228"/>
            <a:ext cx="8643106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800" dirty="0" smtClean="0">
                <a:latin typeface="Helvetica"/>
                <a:cs typeface="Helvetica"/>
              </a:rPr>
              <a:t>LES PROPRIÉTÉS ÉMERGENTES</a:t>
            </a:r>
            <a:endParaRPr lang="fr-FR" sz="88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307969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19476" y="3360410"/>
            <a:ext cx="8273004" cy="1754327"/>
          </a:xfrm>
          <a:prstGeom prst="rect">
            <a:avLst/>
          </a:prstGeom>
          <a:solidFill>
            <a:schemeClr val="bg1"/>
          </a:solidFill>
          <a:ln w="9525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3600" dirty="0" smtClean="0">
                <a:solidFill>
                  <a:srgbClr val="000000"/>
                </a:solidFill>
              </a:rPr>
              <a:t> </a:t>
            </a:r>
            <a:r>
              <a:rPr lang="fr-FR" sz="3600" dirty="0" smtClean="0">
                <a:solidFill>
                  <a:srgbClr val="000000"/>
                </a:solidFill>
                <a:latin typeface="Helvetica"/>
                <a:cs typeface="Helvetica"/>
              </a:rPr>
              <a:t>  « Aucune des cellules d’Antoine ne sait ce qui se passe quand Antoine dit son amour à Cléopâtre »</a:t>
            </a:r>
            <a:endParaRPr lang="fr-FR" sz="3600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810244" y="5484747"/>
            <a:ext cx="45676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b="1" dirty="0" smtClean="0">
                <a:solidFill>
                  <a:srgbClr val="660066"/>
                </a:solidFill>
                <a:latin typeface="Helvetica"/>
                <a:cs typeface="Helvetica"/>
              </a:rPr>
              <a:t>Edgar Morin, 1977. La Méthode. I, La nature de la nature. Le Seuil, p. 127.</a:t>
            </a:r>
            <a:endParaRPr lang="fr-FR" sz="2000" b="1" dirty="0">
              <a:solidFill>
                <a:srgbClr val="660066"/>
              </a:solidFill>
              <a:latin typeface="Helvetica"/>
              <a:cs typeface="Helvetica"/>
            </a:endParaRPr>
          </a:p>
        </p:txBody>
      </p:sp>
      <p:pic>
        <p:nvPicPr>
          <p:cNvPr id="7" name="Image 6" descr="Capture d’écran 2014-11-10 à 11.04.41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2337" y="1153564"/>
            <a:ext cx="4949237" cy="194010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225879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317286" y="3957025"/>
            <a:ext cx="8551813" cy="15696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Helvetica"/>
                <a:cs typeface="Helvetica"/>
              </a:rPr>
              <a:t>  </a:t>
            </a:r>
            <a:r>
              <a:rPr lang="fr-FR" sz="3200" dirty="0" smtClean="0">
                <a:latin typeface="Helvetica"/>
                <a:cs typeface="Helvetica"/>
              </a:rPr>
              <a:t> Aucun de vos neurones ne comprend ce que je suis en train de vous dire.</a:t>
            </a:r>
          </a:p>
          <a:p>
            <a:r>
              <a:rPr lang="fr-FR" sz="3200" dirty="0">
                <a:latin typeface="Helvetica"/>
                <a:cs typeface="Helvetica"/>
              </a:rPr>
              <a:t> </a:t>
            </a:r>
            <a:r>
              <a:rPr lang="fr-FR" sz="3200" dirty="0" smtClean="0">
                <a:latin typeface="Helvetica"/>
                <a:cs typeface="Helvetica"/>
              </a:rPr>
              <a:t>  L’ensemble de vos neurones le comprend.</a:t>
            </a:r>
            <a:endParaRPr lang="fr-FR" sz="3200" dirty="0">
              <a:latin typeface="Helvetica"/>
              <a:cs typeface="Helvetica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28311" y="281529"/>
            <a:ext cx="8290904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800" dirty="0">
                <a:latin typeface="Helvetica"/>
                <a:cs typeface="Helvetica"/>
              </a:rPr>
              <a:t>1 + 1 = &gt; 2</a:t>
            </a:r>
          </a:p>
          <a:p>
            <a:endParaRPr lang="fr-FR" dirty="0"/>
          </a:p>
        </p:txBody>
      </p:sp>
      <p:grpSp>
        <p:nvGrpSpPr>
          <p:cNvPr id="5" name="Group 59"/>
          <p:cNvGrpSpPr>
            <a:grpSpLocks/>
          </p:cNvGrpSpPr>
          <p:nvPr/>
        </p:nvGrpSpPr>
        <p:grpSpPr bwMode="auto">
          <a:xfrm>
            <a:off x="5564383" y="2039965"/>
            <a:ext cx="2743200" cy="1600200"/>
            <a:chOff x="3888" y="1632"/>
            <a:chExt cx="1728" cy="1008"/>
          </a:xfrm>
        </p:grpSpPr>
        <p:grpSp>
          <p:nvGrpSpPr>
            <p:cNvPr id="6" name="Group 32"/>
            <p:cNvGrpSpPr>
              <a:grpSpLocks/>
            </p:cNvGrpSpPr>
            <p:nvPr/>
          </p:nvGrpSpPr>
          <p:grpSpPr bwMode="auto">
            <a:xfrm>
              <a:off x="3888" y="1776"/>
              <a:ext cx="1632" cy="432"/>
              <a:chOff x="2592" y="2208"/>
              <a:chExt cx="1632" cy="432"/>
            </a:xfrm>
          </p:grpSpPr>
          <p:sp>
            <p:nvSpPr>
              <p:cNvPr id="28" name="Oval 33"/>
              <p:cNvSpPr>
                <a:spLocks noChangeArrowheads="1"/>
              </p:cNvSpPr>
              <p:nvPr/>
            </p:nvSpPr>
            <p:spPr bwMode="auto">
              <a:xfrm>
                <a:off x="2592" y="2304"/>
                <a:ext cx="336" cy="33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cs typeface="+mn-cs"/>
                </a:endParaRPr>
              </a:p>
            </p:txBody>
          </p:sp>
          <p:sp>
            <p:nvSpPr>
              <p:cNvPr id="29" name="Oval 34"/>
              <p:cNvSpPr>
                <a:spLocks noChangeArrowheads="1"/>
              </p:cNvSpPr>
              <p:nvPr/>
            </p:nvSpPr>
            <p:spPr bwMode="auto">
              <a:xfrm>
                <a:off x="2688" y="2400"/>
                <a:ext cx="144" cy="144"/>
              </a:xfrm>
              <a:prstGeom prst="ellipse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cs typeface="+mn-cs"/>
                </a:endParaRPr>
              </a:p>
            </p:txBody>
          </p:sp>
          <p:sp>
            <p:nvSpPr>
              <p:cNvPr id="30" name="Oval 35"/>
              <p:cNvSpPr>
                <a:spLocks noChangeArrowheads="1"/>
              </p:cNvSpPr>
              <p:nvPr/>
            </p:nvSpPr>
            <p:spPr bwMode="auto">
              <a:xfrm>
                <a:off x="3888" y="2208"/>
                <a:ext cx="336" cy="33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cs typeface="+mn-cs"/>
                </a:endParaRPr>
              </a:p>
            </p:txBody>
          </p:sp>
          <p:sp>
            <p:nvSpPr>
              <p:cNvPr id="31" name="Oval 36"/>
              <p:cNvSpPr>
                <a:spLocks noChangeArrowheads="1"/>
              </p:cNvSpPr>
              <p:nvPr/>
            </p:nvSpPr>
            <p:spPr bwMode="auto">
              <a:xfrm>
                <a:off x="3984" y="2304"/>
                <a:ext cx="144" cy="144"/>
              </a:xfrm>
              <a:prstGeom prst="ellipse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cs typeface="+mn-cs"/>
                </a:endParaRPr>
              </a:p>
            </p:txBody>
          </p:sp>
        </p:grpSp>
        <p:grpSp>
          <p:nvGrpSpPr>
            <p:cNvPr id="7" name="Group 37"/>
            <p:cNvGrpSpPr>
              <a:grpSpLocks/>
            </p:cNvGrpSpPr>
            <p:nvPr/>
          </p:nvGrpSpPr>
          <p:grpSpPr bwMode="auto">
            <a:xfrm>
              <a:off x="3984" y="1776"/>
              <a:ext cx="864" cy="768"/>
              <a:chOff x="2688" y="2208"/>
              <a:chExt cx="864" cy="768"/>
            </a:xfrm>
          </p:grpSpPr>
          <p:sp>
            <p:nvSpPr>
              <p:cNvPr id="22" name="Oval 38"/>
              <p:cNvSpPr>
                <a:spLocks noChangeArrowheads="1"/>
              </p:cNvSpPr>
              <p:nvPr/>
            </p:nvSpPr>
            <p:spPr bwMode="auto">
              <a:xfrm>
                <a:off x="3216" y="2208"/>
                <a:ext cx="336" cy="33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cs typeface="+mn-cs"/>
                </a:endParaRPr>
              </a:p>
            </p:txBody>
          </p:sp>
          <p:sp>
            <p:nvSpPr>
              <p:cNvPr id="23" name="Oval 39"/>
              <p:cNvSpPr>
                <a:spLocks noChangeArrowheads="1"/>
              </p:cNvSpPr>
              <p:nvPr/>
            </p:nvSpPr>
            <p:spPr bwMode="auto">
              <a:xfrm>
                <a:off x="3312" y="2304"/>
                <a:ext cx="144" cy="144"/>
              </a:xfrm>
              <a:prstGeom prst="ellipse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cs typeface="+mn-cs"/>
                </a:endParaRPr>
              </a:p>
            </p:txBody>
          </p:sp>
          <p:sp>
            <p:nvSpPr>
              <p:cNvPr id="24" name="Oval 40"/>
              <p:cNvSpPr>
                <a:spLocks noChangeArrowheads="1"/>
              </p:cNvSpPr>
              <p:nvPr/>
            </p:nvSpPr>
            <p:spPr bwMode="auto">
              <a:xfrm>
                <a:off x="2688" y="2640"/>
                <a:ext cx="336" cy="33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cs typeface="+mn-cs"/>
                </a:endParaRPr>
              </a:p>
            </p:txBody>
          </p:sp>
          <p:sp>
            <p:nvSpPr>
              <p:cNvPr id="25" name="Oval 41"/>
              <p:cNvSpPr>
                <a:spLocks noChangeArrowheads="1"/>
              </p:cNvSpPr>
              <p:nvPr/>
            </p:nvSpPr>
            <p:spPr bwMode="auto">
              <a:xfrm>
                <a:off x="2784" y="2736"/>
                <a:ext cx="144" cy="144"/>
              </a:xfrm>
              <a:prstGeom prst="ellipse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cs typeface="+mn-cs"/>
                </a:endParaRPr>
              </a:p>
            </p:txBody>
          </p:sp>
          <p:sp>
            <p:nvSpPr>
              <p:cNvPr id="26" name="Oval 42"/>
              <p:cNvSpPr>
                <a:spLocks noChangeArrowheads="1"/>
              </p:cNvSpPr>
              <p:nvPr/>
            </p:nvSpPr>
            <p:spPr bwMode="auto">
              <a:xfrm>
                <a:off x="2928" y="2400"/>
                <a:ext cx="336" cy="33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cs typeface="+mn-cs"/>
                </a:endParaRPr>
              </a:p>
            </p:txBody>
          </p:sp>
          <p:sp>
            <p:nvSpPr>
              <p:cNvPr id="27" name="Oval 43"/>
              <p:cNvSpPr>
                <a:spLocks noChangeArrowheads="1"/>
              </p:cNvSpPr>
              <p:nvPr/>
            </p:nvSpPr>
            <p:spPr bwMode="auto">
              <a:xfrm>
                <a:off x="3024" y="2496"/>
                <a:ext cx="144" cy="144"/>
              </a:xfrm>
              <a:prstGeom prst="ellipse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cs typeface="+mn-cs"/>
                </a:endParaRPr>
              </a:p>
            </p:txBody>
          </p:sp>
        </p:grpSp>
        <p:grpSp>
          <p:nvGrpSpPr>
            <p:cNvPr id="8" name="Group 44"/>
            <p:cNvGrpSpPr>
              <a:grpSpLocks/>
            </p:cNvGrpSpPr>
            <p:nvPr/>
          </p:nvGrpSpPr>
          <p:grpSpPr bwMode="auto">
            <a:xfrm>
              <a:off x="4224" y="1632"/>
              <a:ext cx="720" cy="1008"/>
              <a:chOff x="2928" y="2064"/>
              <a:chExt cx="720" cy="1008"/>
            </a:xfrm>
          </p:grpSpPr>
          <p:sp>
            <p:nvSpPr>
              <p:cNvPr id="16" name="Oval 45"/>
              <p:cNvSpPr>
                <a:spLocks noChangeArrowheads="1"/>
              </p:cNvSpPr>
              <p:nvPr/>
            </p:nvSpPr>
            <p:spPr bwMode="auto">
              <a:xfrm>
                <a:off x="2928" y="2064"/>
                <a:ext cx="336" cy="336"/>
              </a:xfrm>
              <a:prstGeom prst="ellipse">
                <a:avLst/>
              </a:prstGeom>
              <a:solidFill>
                <a:srgbClr val="0099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cs typeface="+mn-cs"/>
                </a:endParaRPr>
              </a:p>
            </p:txBody>
          </p:sp>
          <p:sp>
            <p:nvSpPr>
              <p:cNvPr id="17" name="Oval 46"/>
              <p:cNvSpPr>
                <a:spLocks noChangeArrowheads="1"/>
              </p:cNvSpPr>
              <p:nvPr/>
            </p:nvSpPr>
            <p:spPr bwMode="auto">
              <a:xfrm>
                <a:off x="3024" y="2160"/>
                <a:ext cx="144" cy="144"/>
              </a:xfrm>
              <a:prstGeom prst="ellipse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cs typeface="+mn-cs"/>
                </a:endParaRPr>
              </a:p>
            </p:txBody>
          </p:sp>
          <p:sp>
            <p:nvSpPr>
              <p:cNvPr id="18" name="Oval 47"/>
              <p:cNvSpPr>
                <a:spLocks noChangeArrowheads="1"/>
              </p:cNvSpPr>
              <p:nvPr/>
            </p:nvSpPr>
            <p:spPr bwMode="auto">
              <a:xfrm>
                <a:off x="3024" y="2736"/>
                <a:ext cx="336" cy="336"/>
              </a:xfrm>
              <a:prstGeom prst="ellipse">
                <a:avLst/>
              </a:prstGeom>
              <a:solidFill>
                <a:srgbClr val="0099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cs typeface="+mn-cs"/>
                </a:endParaRPr>
              </a:p>
            </p:txBody>
          </p:sp>
          <p:sp>
            <p:nvSpPr>
              <p:cNvPr id="19" name="Oval 48"/>
              <p:cNvSpPr>
                <a:spLocks noChangeArrowheads="1"/>
              </p:cNvSpPr>
              <p:nvPr/>
            </p:nvSpPr>
            <p:spPr bwMode="auto">
              <a:xfrm>
                <a:off x="3120" y="2832"/>
                <a:ext cx="144" cy="144"/>
              </a:xfrm>
              <a:prstGeom prst="ellipse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cs typeface="+mn-cs"/>
                </a:endParaRPr>
              </a:p>
            </p:txBody>
          </p:sp>
          <p:sp>
            <p:nvSpPr>
              <p:cNvPr id="20" name="Oval 49"/>
              <p:cNvSpPr>
                <a:spLocks noChangeArrowheads="1"/>
              </p:cNvSpPr>
              <p:nvPr/>
            </p:nvSpPr>
            <p:spPr bwMode="auto">
              <a:xfrm>
                <a:off x="3312" y="2544"/>
                <a:ext cx="336" cy="336"/>
              </a:xfrm>
              <a:prstGeom prst="ellipse">
                <a:avLst/>
              </a:prstGeom>
              <a:solidFill>
                <a:srgbClr val="0099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cs typeface="+mn-cs"/>
                </a:endParaRPr>
              </a:p>
            </p:txBody>
          </p:sp>
          <p:sp>
            <p:nvSpPr>
              <p:cNvPr id="21" name="Oval 50"/>
              <p:cNvSpPr>
                <a:spLocks noChangeArrowheads="1"/>
              </p:cNvSpPr>
              <p:nvPr/>
            </p:nvSpPr>
            <p:spPr bwMode="auto">
              <a:xfrm>
                <a:off x="3408" y="2640"/>
                <a:ext cx="144" cy="144"/>
              </a:xfrm>
              <a:prstGeom prst="ellipse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cs typeface="+mn-cs"/>
                </a:endParaRPr>
              </a:p>
            </p:txBody>
          </p:sp>
        </p:grpSp>
        <p:grpSp>
          <p:nvGrpSpPr>
            <p:cNvPr id="9" name="Group 51"/>
            <p:cNvGrpSpPr>
              <a:grpSpLocks/>
            </p:cNvGrpSpPr>
            <p:nvPr/>
          </p:nvGrpSpPr>
          <p:grpSpPr bwMode="auto">
            <a:xfrm>
              <a:off x="4848" y="1680"/>
              <a:ext cx="768" cy="768"/>
              <a:chOff x="3552" y="2112"/>
              <a:chExt cx="768" cy="768"/>
            </a:xfrm>
          </p:grpSpPr>
          <p:sp>
            <p:nvSpPr>
              <p:cNvPr id="10" name="Oval 52"/>
              <p:cNvSpPr>
                <a:spLocks noChangeArrowheads="1"/>
              </p:cNvSpPr>
              <p:nvPr/>
            </p:nvSpPr>
            <p:spPr bwMode="auto">
              <a:xfrm>
                <a:off x="3552" y="2112"/>
                <a:ext cx="336" cy="336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cs typeface="+mn-cs"/>
                </a:endParaRPr>
              </a:p>
            </p:txBody>
          </p:sp>
          <p:sp>
            <p:nvSpPr>
              <p:cNvPr id="11" name="Oval 53"/>
              <p:cNvSpPr>
                <a:spLocks noChangeArrowheads="1"/>
              </p:cNvSpPr>
              <p:nvPr/>
            </p:nvSpPr>
            <p:spPr bwMode="auto">
              <a:xfrm>
                <a:off x="3648" y="2208"/>
                <a:ext cx="144" cy="144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cs typeface="+mn-cs"/>
                </a:endParaRPr>
              </a:p>
            </p:txBody>
          </p:sp>
          <p:sp>
            <p:nvSpPr>
              <p:cNvPr id="12" name="Oval 54"/>
              <p:cNvSpPr>
                <a:spLocks noChangeArrowheads="1"/>
              </p:cNvSpPr>
              <p:nvPr/>
            </p:nvSpPr>
            <p:spPr bwMode="auto">
              <a:xfrm>
                <a:off x="3648" y="2448"/>
                <a:ext cx="336" cy="336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cs typeface="+mn-cs"/>
                </a:endParaRPr>
              </a:p>
            </p:txBody>
          </p:sp>
          <p:sp>
            <p:nvSpPr>
              <p:cNvPr id="13" name="Oval 55"/>
              <p:cNvSpPr>
                <a:spLocks noChangeArrowheads="1"/>
              </p:cNvSpPr>
              <p:nvPr/>
            </p:nvSpPr>
            <p:spPr bwMode="auto">
              <a:xfrm>
                <a:off x="3744" y="2544"/>
                <a:ext cx="144" cy="144"/>
              </a:xfrm>
              <a:prstGeom prst="ellipse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cs typeface="+mn-cs"/>
                </a:endParaRPr>
              </a:p>
            </p:txBody>
          </p:sp>
          <p:sp>
            <p:nvSpPr>
              <p:cNvPr id="14" name="Oval 56"/>
              <p:cNvSpPr>
                <a:spLocks noChangeArrowheads="1"/>
              </p:cNvSpPr>
              <p:nvPr/>
            </p:nvSpPr>
            <p:spPr bwMode="auto">
              <a:xfrm>
                <a:off x="3984" y="2544"/>
                <a:ext cx="336" cy="336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cs typeface="+mn-cs"/>
                </a:endParaRPr>
              </a:p>
            </p:txBody>
          </p:sp>
          <p:sp>
            <p:nvSpPr>
              <p:cNvPr id="15" name="Oval 57"/>
              <p:cNvSpPr>
                <a:spLocks noChangeArrowheads="1"/>
              </p:cNvSpPr>
              <p:nvPr/>
            </p:nvSpPr>
            <p:spPr bwMode="auto">
              <a:xfrm>
                <a:off x="4080" y="2640"/>
                <a:ext cx="144" cy="144"/>
              </a:xfrm>
              <a:prstGeom prst="ellipse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cs typeface="+mn-cs"/>
                </a:endParaRPr>
              </a:p>
            </p:txBody>
          </p:sp>
        </p:grpSp>
      </p:grpSp>
      <p:grpSp>
        <p:nvGrpSpPr>
          <p:cNvPr id="32" name="Group 3"/>
          <p:cNvGrpSpPr>
            <a:grpSpLocks/>
          </p:cNvGrpSpPr>
          <p:nvPr/>
        </p:nvGrpSpPr>
        <p:grpSpPr bwMode="auto">
          <a:xfrm>
            <a:off x="727992" y="2469818"/>
            <a:ext cx="533400" cy="533400"/>
            <a:chOff x="2640" y="432"/>
            <a:chExt cx="336" cy="336"/>
          </a:xfrm>
        </p:grpSpPr>
        <p:sp>
          <p:nvSpPr>
            <p:cNvPr id="33" name="Oval 4"/>
            <p:cNvSpPr>
              <a:spLocks noChangeArrowheads="1"/>
            </p:cNvSpPr>
            <p:nvPr/>
          </p:nvSpPr>
          <p:spPr bwMode="auto">
            <a:xfrm>
              <a:off x="2640" y="432"/>
              <a:ext cx="336" cy="33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34" name="Oval 5"/>
            <p:cNvSpPr>
              <a:spLocks noChangeArrowheads="1"/>
            </p:cNvSpPr>
            <p:nvPr/>
          </p:nvSpPr>
          <p:spPr bwMode="auto">
            <a:xfrm>
              <a:off x="2736" y="528"/>
              <a:ext cx="144" cy="144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fr-FR">
                <a:cs typeface="+mn-cs"/>
              </a:endParaRPr>
            </a:p>
          </p:txBody>
        </p:sp>
      </p:grpSp>
      <p:grpSp>
        <p:nvGrpSpPr>
          <p:cNvPr id="35" name="Grouper 34"/>
          <p:cNvGrpSpPr/>
          <p:nvPr/>
        </p:nvGrpSpPr>
        <p:grpSpPr>
          <a:xfrm>
            <a:off x="2216550" y="2078065"/>
            <a:ext cx="2743200" cy="1600200"/>
            <a:chOff x="2503413" y="3009900"/>
            <a:chExt cx="2743200" cy="1600200"/>
          </a:xfrm>
        </p:grpSpPr>
        <p:sp>
          <p:nvSpPr>
            <p:cNvPr id="36" name="Oval 10"/>
            <p:cNvSpPr>
              <a:spLocks noChangeArrowheads="1"/>
            </p:cNvSpPr>
            <p:nvPr/>
          </p:nvSpPr>
          <p:spPr bwMode="auto">
            <a:xfrm>
              <a:off x="2503413" y="3390900"/>
              <a:ext cx="533400" cy="5334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37" name="Oval 11"/>
            <p:cNvSpPr>
              <a:spLocks noChangeArrowheads="1"/>
            </p:cNvSpPr>
            <p:nvPr/>
          </p:nvSpPr>
          <p:spPr bwMode="auto">
            <a:xfrm>
              <a:off x="2655813" y="3543300"/>
              <a:ext cx="228600" cy="228600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38" name="Oval 22"/>
            <p:cNvSpPr>
              <a:spLocks noChangeArrowheads="1"/>
            </p:cNvSpPr>
            <p:nvPr/>
          </p:nvSpPr>
          <p:spPr bwMode="auto">
            <a:xfrm>
              <a:off x="4560813" y="3238500"/>
              <a:ext cx="533400" cy="5334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39" name="Oval 16"/>
            <p:cNvSpPr>
              <a:spLocks noChangeArrowheads="1"/>
            </p:cNvSpPr>
            <p:nvPr/>
          </p:nvSpPr>
          <p:spPr bwMode="auto">
            <a:xfrm>
              <a:off x="3494013" y="3238500"/>
              <a:ext cx="533400" cy="5334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40" name="Oval 17"/>
            <p:cNvSpPr>
              <a:spLocks noChangeArrowheads="1"/>
            </p:cNvSpPr>
            <p:nvPr/>
          </p:nvSpPr>
          <p:spPr bwMode="auto">
            <a:xfrm>
              <a:off x="3646413" y="3390900"/>
              <a:ext cx="228600" cy="228600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41" name="Oval 25"/>
            <p:cNvSpPr>
              <a:spLocks noChangeArrowheads="1"/>
            </p:cNvSpPr>
            <p:nvPr/>
          </p:nvSpPr>
          <p:spPr bwMode="auto">
            <a:xfrm>
              <a:off x="2655813" y="3924300"/>
              <a:ext cx="533400" cy="5334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42" name="Oval 26"/>
            <p:cNvSpPr>
              <a:spLocks noChangeArrowheads="1"/>
            </p:cNvSpPr>
            <p:nvPr/>
          </p:nvSpPr>
          <p:spPr bwMode="auto">
            <a:xfrm>
              <a:off x="2808213" y="4076700"/>
              <a:ext cx="228600" cy="228600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43" name="Oval 28"/>
            <p:cNvSpPr>
              <a:spLocks noChangeArrowheads="1"/>
            </p:cNvSpPr>
            <p:nvPr/>
          </p:nvSpPr>
          <p:spPr bwMode="auto">
            <a:xfrm>
              <a:off x="3036813" y="3543300"/>
              <a:ext cx="533400" cy="5334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44" name="Oval 29"/>
            <p:cNvSpPr>
              <a:spLocks noChangeArrowheads="1"/>
            </p:cNvSpPr>
            <p:nvPr/>
          </p:nvSpPr>
          <p:spPr bwMode="auto">
            <a:xfrm>
              <a:off x="3189213" y="3695700"/>
              <a:ext cx="228600" cy="228600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45" name="Oval 13"/>
            <p:cNvSpPr>
              <a:spLocks noChangeArrowheads="1"/>
            </p:cNvSpPr>
            <p:nvPr/>
          </p:nvSpPr>
          <p:spPr bwMode="auto">
            <a:xfrm>
              <a:off x="3036813" y="3009900"/>
              <a:ext cx="533400" cy="5334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46" name="Oval 14"/>
            <p:cNvSpPr>
              <a:spLocks noChangeArrowheads="1"/>
            </p:cNvSpPr>
            <p:nvPr/>
          </p:nvSpPr>
          <p:spPr bwMode="auto">
            <a:xfrm>
              <a:off x="3189213" y="3162300"/>
              <a:ext cx="228600" cy="228600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47" name="Oval 34"/>
            <p:cNvSpPr>
              <a:spLocks noChangeArrowheads="1"/>
            </p:cNvSpPr>
            <p:nvPr/>
          </p:nvSpPr>
          <p:spPr bwMode="auto">
            <a:xfrm>
              <a:off x="3646413" y="3771900"/>
              <a:ext cx="533400" cy="5334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48" name="Oval 19"/>
            <p:cNvSpPr>
              <a:spLocks noChangeArrowheads="1"/>
            </p:cNvSpPr>
            <p:nvPr/>
          </p:nvSpPr>
          <p:spPr bwMode="auto">
            <a:xfrm>
              <a:off x="4027413" y="3086100"/>
              <a:ext cx="533400" cy="5334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49" name="Oval 37"/>
            <p:cNvSpPr>
              <a:spLocks noChangeArrowheads="1"/>
            </p:cNvSpPr>
            <p:nvPr/>
          </p:nvSpPr>
          <p:spPr bwMode="auto">
            <a:xfrm>
              <a:off x="4179813" y="3619500"/>
              <a:ext cx="533400" cy="5334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50" name="Oval 38"/>
            <p:cNvSpPr>
              <a:spLocks noChangeArrowheads="1"/>
            </p:cNvSpPr>
            <p:nvPr/>
          </p:nvSpPr>
          <p:spPr bwMode="auto">
            <a:xfrm>
              <a:off x="4332213" y="3771900"/>
              <a:ext cx="228600" cy="228600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51" name="Oval 65"/>
            <p:cNvSpPr>
              <a:spLocks noChangeArrowheads="1"/>
            </p:cNvSpPr>
            <p:nvPr/>
          </p:nvSpPr>
          <p:spPr bwMode="auto">
            <a:xfrm>
              <a:off x="4865613" y="3924300"/>
              <a:ext cx="228600" cy="228600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52" name="Oval 32"/>
            <p:cNvSpPr>
              <a:spLocks noChangeArrowheads="1"/>
            </p:cNvSpPr>
            <p:nvPr/>
          </p:nvSpPr>
          <p:spPr bwMode="auto">
            <a:xfrm>
              <a:off x="3341613" y="4229100"/>
              <a:ext cx="228600" cy="228600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fr-FR">
                <a:cs typeface="+mn-cs"/>
              </a:endParaRPr>
            </a:p>
          </p:txBody>
        </p:sp>
        <p:grpSp>
          <p:nvGrpSpPr>
            <p:cNvPr id="53" name="Group 82"/>
            <p:cNvGrpSpPr>
              <a:grpSpLocks/>
            </p:cNvGrpSpPr>
            <p:nvPr/>
          </p:nvGrpSpPr>
          <p:grpSpPr bwMode="auto">
            <a:xfrm>
              <a:off x="3036813" y="3009900"/>
              <a:ext cx="1143000" cy="1600200"/>
              <a:chOff x="2928" y="2064"/>
              <a:chExt cx="720" cy="1008"/>
            </a:xfrm>
          </p:grpSpPr>
          <p:sp>
            <p:nvSpPr>
              <p:cNvPr id="77" name="Oval 83"/>
              <p:cNvSpPr>
                <a:spLocks noChangeArrowheads="1"/>
              </p:cNvSpPr>
              <p:nvPr/>
            </p:nvSpPr>
            <p:spPr bwMode="auto">
              <a:xfrm>
                <a:off x="2928" y="2064"/>
                <a:ext cx="336" cy="33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99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cs typeface="+mn-cs"/>
                </a:endParaRPr>
              </a:p>
            </p:txBody>
          </p:sp>
          <p:sp>
            <p:nvSpPr>
              <p:cNvPr id="78" name="Oval 84"/>
              <p:cNvSpPr>
                <a:spLocks noChangeArrowheads="1"/>
              </p:cNvSpPr>
              <p:nvPr/>
            </p:nvSpPr>
            <p:spPr bwMode="auto">
              <a:xfrm>
                <a:off x="3024" y="2160"/>
                <a:ext cx="144" cy="144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80808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cs typeface="+mn-cs"/>
                </a:endParaRPr>
              </a:p>
            </p:txBody>
          </p:sp>
          <p:sp>
            <p:nvSpPr>
              <p:cNvPr id="79" name="Oval 85"/>
              <p:cNvSpPr>
                <a:spLocks noChangeArrowheads="1"/>
              </p:cNvSpPr>
              <p:nvPr/>
            </p:nvSpPr>
            <p:spPr bwMode="auto">
              <a:xfrm>
                <a:off x="3024" y="2736"/>
                <a:ext cx="336" cy="33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99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cs typeface="+mn-cs"/>
                </a:endParaRPr>
              </a:p>
            </p:txBody>
          </p:sp>
          <p:sp>
            <p:nvSpPr>
              <p:cNvPr id="80" name="Oval 86"/>
              <p:cNvSpPr>
                <a:spLocks noChangeArrowheads="1"/>
              </p:cNvSpPr>
              <p:nvPr/>
            </p:nvSpPr>
            <p:spPr bwMode="auto">
              <a:xfrm>
                <a:off x="3120" y="2832"/>
                <a:ext cx="144" cy="144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80808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cs typeface="+mn-cs"/>
                </a:endParaRPr>
              </a:p>
            </p:txBody>
          </p:sp>
          <p:sp>
            <p:nvSpPr>
              <p:cNvPr id="81" name="Oval 87"/>
              <p:cNvSpPr>
                <a:spLocks noChangeArrowheads="1"/>
              </p:cNvSpPr>
              <p:nvPr/>
            </p:nvSpPr>
            <p:spPr bwMode="auto">
              <a:xfrm>
                <a:off x="3312" y="2544"/>
                <a:ext cx="336" cy="33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99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cs typeface="+mn-cs"/>
                </a:endParaRPr>
              </a:p>
            </p:txBody>
          </p:sp>
          <p:sp>
            <p:nvSpPr>
              <p:cNvPr id="82" name="Oval 88"/>
              <p:cNvSpPr>
                <a:spLocks noChangeArrowheads="1"/>
              </p:cNvSpPr>
              <p:nvPr/>
            </p:nvSpPr>
            <p:spPr bwMode="auto">
              <a:xfrm>
                <a:off x="3408" y="2640"/>
                <a:ext cx="144" cy="144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80808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cs typeface="+mn-cs"/>
                </a:endParaRPr>
              </a:p>
            </p:txBody>
          </p:sp>
        </p:grpSp>
        <p:sp>
          <p:nvSpPr>
            <p:cNvPr id="54" name="Oval 31"/>
            <p:cNvSpPr>
              <a:spLocks noChangeArrowheads="1"/>
            </p:cNvSpPr>
            <p:nvPr/>
          </p:nvSpPr>
          <p:spPr bwMode="auto">
            <a:xfrm>
              <a:off x="3189213" y="4076700"/>
              <a:ext cx="533400" cy="5334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55" name="Oval 94"/>
            <p:cNvSpPr>
              <a:spLocks noChangeArrowheads="1"/>
            </p:cNvSpPr>
            <p:nvPr/>
          </p:nvSpPr>
          <p:spPr bwMode="auto">
            <a:xfrm>
              <a:off x="4713213" y="3771900"/>
              <a:ext cx="533400" cy="5334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56" name="Oval 64"/>
            <p:cNvSpPr>
              <a:spLocks noChangeArrowheads="1"/>
            </p:cNvSpPr>
            <p:nvPr/>
          </p:nvSpPr>
          <p:spPr bwMode="auto">
            <a:xfrm>
              <a:off x="4713213" y="3771900"/>
              <a:ext cx="533400" cy="5334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57" name="Oval 92"/>
            <p:cNvSpPr>
              <a:spLocks noChangeArrowheads="1"/>
            </p:cNvSpPr>
            <p:nvPr/>
          </p:nvSpPr>
          <p:spPr bwMode="auto">
            <a:xfrm>
              <a:off x="4179813" y="3619500"/>
              <a:ext cx="533400" cy="5334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58" name="Oval 93"/>
            <p:cNvSpPr>
              <a:spLocks noChangeArrowheads="1"/>
            </p:cNvSpPr>
            <p:nvPr/>
          </p:nvSpPr>
          <p:spPr bwMode="auto">
            <a:xfrm>
              <a:off x="4332213" y="3771900"/>
              <a:ext cx="228600" cy="228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80808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fr-FR">
                <a:cs typeface="+mn-cs"/>
              </a:endParaRPr>
            </a:p>
          </p:txBody>
        </p:sp>
        <p:grpSp>
          <p:nvGrpSpPr>
            <p:cNvPr id="59" name="Group 70"/>
            <p:cNvGrpSpPr>
              <a:grpSpLocks/>
            </p:cNvGrpSpPr>
            <p:nvPr/>
          </p:nvGrpSpPr>
          <p:grpSpPr bwMode="auto">
            <a:xfrm>
              <a:off x="2503413" y="3238500"/>
              <a:ext cx="2590800" cy="685800"/>
              <a:chOff x="2592" y="2208"/>
              <a:chExt cx="1632" cy="432"/>
            </a:xfrm>
          </p:grpSpPr>
          <p:sp>
            <p:nvSpPr>
              <p:cNvPr id="73" name="Oval 71"/>
              <p:cNvSpPr>
                <a:spLocks noChangeArrowheads="1"/>
              </p:cNvSpPr>
              <p:nvPr/>
            </p:nvSpPr>
            <p:spPr bwMode="auto">
              <a:xfrm>
                <a:off x="2592" y="2304"/>
                <a:ext cx="336" cy="33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000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cs typeface="+mn-cs"/>
                </a:endParaRPr>
              </a:p>
            </p:txBody>
          </p:sp>
          <p:sp>
            <p:nvSpPr>
              <p:cNvPr id="74" name="Oval 72"/>
              <p:cNvSpPr>
                <a:spLocks noChangeArrowheads="1"/>
              </p:cNvSpPr>
              <p:nvPr/>
            </p:nvSpPr>
            <p:spPr bwMode="auto">
              <a:xfrm>
                <a:off x="2688" y="2400"/>
                <a:ext cx="144" cy="144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80808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cs typeface="+mn-cs"/>
                </a:endParaRPr>
              </a:p>
            </p:txBody>
          </p:sp>
          <p:sp>
            <p:nvSpPr>
              <p:cNvPr id="75" name="Oval 73"/>
              <p:cNvSpPr>
                <a:spLocks noChangeArrowheads="1"/>
              </p:cNvSpPr>
              <p:nvPr/>
            </p:nvSpPr>
            <p:spPr bwMode="auto">
              <a:xfrm>
                <a:off x="3888" y="2208"/>
                <a:ext cx="336" cy="33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000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cs typeface="+mn-cs"/>
                </a:endParaRPr>
              </a:p>
            </p:txBody>
          </p:sp>
          <p:sp>
            <p:nvSpPr>
              <p:cNvPr id="76" name="Oval 74"/>
              <p:cNvSpPr>
                <a:spLocks noChangeArrowheads="1"/>
              </p:cNvSpPr>
              <p:nvPr/>
            </p:nvSpPr>
            <p:spPr bwMode="auto">
              <a:xfrm>
                <a:off x="3984" y="2304"/>
                <a:ext cx="144" cy="144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80808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cs typeface="+mn-cs"/>
                </a:endParaRPr>
              </a:p>
            </p:txBody>
          </p:sp>
        </p:grpSp>
        <p:grpSp>
          <p:nvGrpSpPr>
            <p:cNvPr id="60" name="Group 75"/>
            <p:cNvGrpSpPr>
              <a:grpSpLocks/>
            </p:cNvGrpSpPr>
            <p:nvPr/>
          </p:nvGrpSpPr>
          <p:grpSpPr bwMode="auto">
            <a:xfrm>
              <a:off x="2655813" y="3238500"/>
              <a:ext cx="1371600" cy="1219200"/>
              <a:chOff x="2688" y="2208"/>
              <a:chExt cx="864" cy="768"/>
            </a:xfrm>
          </p:grpSpPr>
          <p:sp>
            <p:nvSpPr>
              <p:cNvPr id="67" name="Oval 76"/>
              <p:cNvSpPr>
                <a:spLocks noChangeArrowheads="1"/>
              </p:cNvSpPr>
              <p:nvPr/>
            </p:nvSpPr>
            <p:spPr bwMode="auto">
              <a:xfrm>
                <a:off x="3216" y="2208"/>
                <a:ext cx="336" cy="33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0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cs typeface="+mn-cs"/>
                </a:endParaRPr>
              </a:p>
            </p:txBody>
          </p:sp>
          <p:sp>
            <p:nvSpPr>
              <p:cNvPr id="68" name="Oval 77"/>
              <p:cNvSpPr>
                <a:spLocks noChangeArrowheads="1"/>
              </p:cNvSpPr>
              <p:nvPr/>
            </p:nvSpPr>
            <p:spPr bwMode="auto">
              <a:xfrm>
                <a:off x="3312" y="2304"/>
                <a:ext cx="144" cy="144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80808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cs typeface="+mn-cs"/>
                </a:endParaRPr>
              </a:p>
            </p:txBody>
          </p:sp>
          <p:sp>
            <p:nvSpPr>
              <p:cNvPr id="69" name="Oval 78"/>
              <p:cNvSpPr>
                <a:spLocks noChangeArrowheads="1"/>
              </p:cNvSpPr>
              <p:nvPr/>
            </p:nvSpPr>
            <p:spPr bwMode="auto">
              <a:xfrm>
                <a:off x="2688" y="2640"/>
                <a:ext cx="336" cy="33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0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cs typeface="+mn-cs"/>
                </a:endParaRPr>
              </a:p>
            </p:txBody>
          </p:sp>
          <p:sp>
            <p:nvSpPr>
              <p:cNvPr id="70" name="Oval 79"/>
              <p:cNvSpPr>
                <a:spLocks noChangeArrowheads="1"/>
              </p:cNvSpPr>
              <p:nvPr/>
            </p:nvSpPr>
            <p:spPr bwMode="auto">
              <a:xfrm>
                <a:off x="2784" y="2736"/>
                <a:ext cx="144" cy="144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80808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cs typeface="+mn-cs"/>
                </a:endParaRPr>
              </a:p>
            </p:txBody>
          </p:sp>
          <p:sp>
            <p:nvSpPr>
              <p:cNvPr id="71" name="Oval 80"/>
              <p:cNvSpPr>
                <a:spLocks noChangeArrowheads="1"/>
              </p:cNvSpPr>
              <p:nvPr/>
            </p:nvSpPr>
            <p:spPr bwMode="auto">
              <a:xfrm>
                <a:off x="2928" y="2400"/>
                <a:ext cx="336" cy="33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0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cs typeface="+mn-cs"/>
                </a:endParaRPr>
              </a:p>
            </p:txBody>
          </p:sp>
          <p:sp>
            <p:nvSpPr>
              <p:cNvPr id="72" name="Oval 81"/>
              <p:cNvSpPr>
                <a:spLocks noChangeArrowheads="1"/>
              </p:cNvSpPr>
              <p:nvPr/>
            </p:nvSpPr>
            <p:spPr bwMode="auto">
              <a:xfrm>
                <a:off x="3024" y="2496"/>
                <a:ext cx="144" cy="144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80808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cs typeface="+mn-cs"/>
                </a:endParaRPr>
              </a:p>
            </p:txBody>
          </p:sp>
        </p:grpSp>
        <p:sp>
          <p:nvSpPr>
            <p:cNvPr id="61" name="Oval 90"/>
            <p:cNvSpPr>
              <a:spLocks noChangeArrowheads="1"/>
            </p:cNvSpPr>
            <p:nvPr/>
          </p:nvSpPr>
          <p:spPr bwMode="auto">
            <a:xfrm>
              <a:off x="4027413" y="3086100"/>
              <a:ext cx="533400" cy="5334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62" name="Oval 35"/>
            <p:cNvSpPr>
              <a:spLocks noChangeArrowheads="1"/>
            </p:cNvSpPr>
            <p:nvPr/>
          </p:nvSpPr>
          <p:spPr bwMode="auto">
            <a:xfrm>
              <a:off x="3798813" y="3924300"/>
              <a:ext cx="228600" cy="228600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63" name="Oval 35"/>
            <p:cNvSpPr>
              <a:spLocks noChangeArrowheads="1"/>
            </p:cNvSpPr>
            <p:nvPr/>
          </p:nvSpPr>
          <p:spPr bwMode="auto">
            <a:xfrm>
              <a:off x="3341613" y="4229100"/>
              <a:ext cx="228600" cy="228600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64" name="Oval 23"/>
            <p:cNvSpPr>
              <a:spLocks noChangeArrowheads="1"/>
            </p:cNvSpPr>
            <p:nvPr/>
          </p:nvSpPr>
          <p:spPr bwMode="auto">
            <a:xfrm>
              <a:off x="4713213" y="3390900"/>
              <a:ext cx="228600" cy="228600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65" name="Oval 23"/>
            <p:cNvSpPr>
              <a:spLocks noChangeArrowheads="1"/>
            </p:cNvSpPr>
            <p:nvPr/>
          </p:nvSpPr>
          <p:spPr bwMode="auto">
            <a:xfrm>
              <a:off x="4827513" y="3920432"/>
              <a:ext cx="228600" cy="228600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66" name="Oval 23"/>
            <p:cNvSpPr>
              <a:spLocks noChangeArrowheads="1"/>
            </p:cNvSpPr>
            <p:nvPr/>
          </p:nvSpPr>
          <p:spPr bwMode="auto">
            <a:xfrm>
              <a:off x="4179813" y="3200400"/>
              <a:ext cx="228600" cy="228600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fr-FR"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241470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66095" y="300182"/>
            <a:ext cx="8599715" cy="464742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3200" dirty="0" smtClean="0">
                <a:latin typeface="Helvetica"/>
                <a:cs typeface="Helvetica"/>
              </a:rPr>
              <a:t>   L’ homme moderne est le plus bel exemple de propriétés émergentes qui soit</a:t>
            </a:r>
            <a:r>
              <a:rPr lang="fr-FR" sz="2800" dirty="0" smtClean="0">
                <a:solidFill>
                  <a:srgbClr val="660066"/>
                </a:solidFill>
                <a:latin typeface="Helvetica"/>
                <a:cs typeface="Helvetica"/>
              </a:rPr>
              <a:t>.</a:t>
            </a:r>
          </a:p>
          <a:p>
            <a:r>
              <a:rPr lang="fr-FR" sz="3200" dirty="0" smtClean="0">
                <a:latin typeface="Helvetica"/>
                <a:cs typeface="Helvetica"/>
              </a:rPr>
              <a:t>   Isolé, aucun des traits suivants ne « fait » un homme :</a:t>
            </a:r>
          </a:p>
          <a:p>
            <a:r>
              <a:rPr lang="fr-FR" sz="2800" dirty="0">
                <a:solidFill>
                  <a:srgbClr val="660066"/>
                </a:solidFill>
                <a:latin typeface="Helvetica"/>
                <a:cs typeface="Helvetica"/>
              </a:rPr>
              <a:t> </a:t>
            </a:r>
            <a:r>
              <a:rPr lang="fr-FR" sz="2800" dirty="0" smtClean="0">
                <a:solidFill>
                  <a:srgbClr val="660066"/>
                </a:solidFill>
                <a:latin typeface="Helvetica"/>
                <a:cs typeface="Helvetica"/>
              </a:rPr>
              <a:t>     </a:t>
            </a:r>
            <a:r>
              <a:rPr lang="fr-FR" sz="2800" i="1" dirty="0" smtClean="0">
                <a:solidFill>
                  <a:srgbClr val="000000"/>
                </a:solidFill>
                <a:latin typeface="Helvetica"/>
                <a:cs typeface="Helvetica"/>
              </a:rPr>
              <a:t>La posture redressée</a:t>
            </a:r>
          </a:p>
          <a:p>
            <a:r>
              <a:rPr lang="fr-FR" sz="2800" i="1" dirty="0">
                <a:solidFill>
                  <a:srgbClr val="000000"/>
                </a:solidFill>
                <a:latin typeface="Helvetica"/>
                <a:cs typeface="Helvetica"/>
              </a:rPr>
              <a:t> </a:t>
            </a:r>
            <a:r>
              <a:rPr lang="fr-FR" sz="2800" i="1" dirty="0" smtClean="0">
                <a:solidFill>
                  <a:srgbClr val="000000"/>
                </a:solidFill>
                <a:latin typeface="Helvetica"/>
                <a:cs typeface="Helvetica"/>
              </a:rPr>
              <a:t>        La main</a:t>
            </a:r>
          </a:p>
          <a:p>
            <a:r>
              <a:rPr lang="fr-FR" sz="2800" i="1" dirty="0">
                <a:solidFill>
                  <a:srgbClr val="000000"/>
                </a:solidFill>
                <a:latin typeface="Helvetica"/>
                <a:cs typeface="Helvetica"/>
              </a:rPr>
              <a:t> </a:t>
            </a:r>
            <a:r>
              <a:rPr lang="fr-FR" sz="2800" i="1" dirty="0" smtClean="0">
                <a:solidFill>
                  <a:srgbClr val="000000"/>
                </a:solidFill>
                <a:latin typeface="Helvetica"/>
                <a:cs typeface="Helvetica"/>
              </a:rPr>
              <a:t>           La longue enfance</a:t>
            </a:r>
          </a:p>
          <a:p>
            <a:r>
              <a:rPr lang="fr-FR" sz="2800" i="1" dirty="0">
                <a:solidFill>
                  <a:srgbClr val="000000"/>
                </a:solidFill>
                <a:latin typeface="Helvetica"/>
                <a:cs typeface="Helvetica"/>
              </a:rPr>
              <a:t> </a:t>
            </a:r>
            <a:r>
              <a:rPr lang="fr-FR" sz="2800" i="1" dirty="0" smtClean="0">
                <a:solidFill>
                  <a:srgbClr val="000000"/>
                </a:solidFill>
                <a:latin typeface="Helvetica"/>
                <a:cs typeface="Helvetica"/>
              </a:rPr>
              <a:t>              La longévité</a:t>
            </a:r>
          </a:p>
          <a:p>
            <a:r>
              <a:rPr lang="fr-FR" sz="2800" i="1" dirty="0">
                <a:solidFill>
                  <a:srgbClr val="000000"/>
                </a:solidFill>
                <a:latin typeface="Helvetica"/>
                <a:cs typeface="Helvetica"/>
              </a:rPr>
              <a:t> </a:t>
            </a:r>
            <a:r>
              <a:rPr lang="fr-FR" sz="2800" i="1" dirty="0" smtClean="0">
                <a:solidFill>
                  <a:srgbClr val="000000"/>
                </a:solidFill>
                <a:latin typeface="Helvetica"/>
                <a:cs typeface="Helvetica"/>
              </a:rPr>
              <a:t>                 La complexité du cerveau</a:t>
            </a:r>
          </a:p>
          <a:p>
            <a:endParaRPr lang="fr-FR" sz="2800" dirty="0" smtClean="0">
              <a:solidFill>
                <a:srgbClr val="660066"/>
              </a:solidFill>
              <a:latin typeface="Helvetica"/>
              <a:cs typeface="Helvetica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266095" y="4667803"/>
            <a:ext cx="8599715" cy="15696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rgbClr val="000000"/>
                </a:solidFill>
                <a:latin typeface="Helvetica"/>
                <a:cs typeface="Helvetica"/>
              </a:rPr>
              <a:t>   C’est </a:t>
            </a:r>
            <a:r>
              <a:rPr lang="fr-FR" sz="3200" b="1" dirty="0">
                <a:solidFill>
                  <a:srgbClr val="000000"/>
                </a:solidFill>
                <a:latin typeface="Helvetica"/>
                <a:cs typeface="Helvetica"/>
              </a:rPr>
              <a:t>l’addition de ces traits qui a </a:t>
            </a:r>
            <a:r>
              <a:rPr lang="fr-FR" sz="3200" b="1" dirty="0" smtClean="0">
                <a:solidFill>
                  <a:srgbClr val="000000"/>
                </a:solidFill>
                <a:latin typeface="Helvetica"/>
                <a:cs typeface="Helvetica"/>
              </a:rPr>
              <a:t>conduit à l’être humain</a:t>
            </a:r>
            <a:r>
              <a:rPr lang="fr-FR" sz="3200" b="1" dirty="0">
                <a:solidFill>
                  <a:srgbClr val="000000"/>
                </a:solidFill>
                <a:latin typeface="Helvetica"/>
                <a:cs typeface="Helvetica"/>
              </a:rPr>
              <a:t>.</a:t>
            </a:r>
          </a:p>
          <a:p>
            <a:endParaRPr lang="fr-FR" sz="3200" dirty="0"/>
          </a:p>
        </p:txBody>
      </p:sp>
      <p:sp>
        <p:nvSpPr>
          <p:cNvPr id="3" name="Flèche vers la gauche 2"/>
          <p:cNvSpPr/>
          <p:nvPr/>
        </p:nvSpPr>
        <p:spPr>
          <a:xfrm rot="20043953">
            <a:off x="6245834" y="3098864"/>
            <a:ext cx="1719504" cy="1354221"/>
          </a:xfrm>
          <a:prstGeom prst="lef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855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719270" y="988946"/>
            <a:ext cx="773215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smtClean="0">
                <a:solidFill>
                  <a:srgbClr val="660066"/>
                </a:solidFill>
                <a:latin typeface="Helvetica"/>
                <a:cs typeface="Helvetica"/>
              </a:rPr>
              <a:t>Cerveau humain</a:t>
            </a:r>
            <a:r>
              <a:rPr lang="fr-FR" sz="3600" dirty="0" smtClean="0">
                <a:latin typeface="Helvetica"/>
                <a:cs typeface="Helvetica"/>
              </a:rPr>
              <a:t>:</a:t>
            </a:r>
          </a:p>
          <a:p>
            <a:endParaRPr lang="fr-FR" sz="3600" dirty="0">
              <a:latin typeface="Helvetica"/>
              <a:cs typeface="Helvetica"/>
            </a:endParaRPr>
          </a:p>
          <a:p>
            <a:r>
              <a:rPr lang="fr-FR" sz="3600" dirty="0" smtClean="0">
                <a:latin typeface="Helvetica"/>
                <a:cs typeface="Helvetica"/>
              </a:rPr>
              <a:t>   20 milliards de neurones…</a:t>
            </a:r>
          </a:p>
          <a:p>
            <a:endParaRPr lang="fr-FR" sz="3600" dirty="0">
              <a:latin typeface="Helvetica"/>
              <a:cs typeface="Helvetica"/>
            </a:endParaRPr>
          </a:p>
          <a:p>
            <a:r>
              <a:rPr lang="fr-FR" sz="3600" dirty="0" smtClean="0">
                <a:latin typeface="Helvetica"/>
                <a:cs typeface="Helvetica"/>
              </a:rPr>
              <a:t>   10.000 synapses en moyenne par neurone.</a:t>
            </a:r>
            <a:endParaRPr lang="fr-FR" sz="36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41469644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46594" y="1245228"/>
            <a:ext cx="864310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600" dirty="0" smtClean="0">
                <a:latin typeface="Helvetica"/>
                <a:cs typeface="Helvetica"/>
              </a:rPr>
              <a:t>LES EXAPTATIONS</a:t>
            </a:r>
            <a:endParaRPr lang="fr-FR" sz="96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845520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apture d’écran 2014-11-19 à 18.43.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7379" y="0"/>
            <a:ext cx="7276621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6763623" y="5872955"/>
            <a:ext cx="194733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i="1" dirty="0" err="1" smtClean="0">
                <a:solidFill>
                  <a:schemeClr val="bg1"/>
                </a:solidFill>
                <a:latin typeface="Helvetica"/>
                <a:cs typeface="Helvetica"/>
              </a:rPr>
              <a:t>Kanz</a:t>
            </a:r>
            <a:r>
              <a:rPr lang="fr-FR" sz="2400" i="1" dirty="0" err="1" smtClean="0">
                <a:solidFill>
                  <a:schemeClr val="bg1"/>
                </a:solidFill>
              </a:rPr>
              <a:t>i</a:t>
            </a:r>
            <a:r>
              <a:rPr lang="fr-FR" i="1" dirty="0" err="1" smtClean="0"/>
              <a:t>i</a:t>
            </a:r>
            <a:endParaRPr lang="fr-FR" i="1" dirty="0"/>
          </a:p>
        </p:txBody>
      </p:sp>
      <p:sp>
        <p:nvSpPr>
          <p:cNvPr id="4" name="ZoneTexte 3"/>
          <p:cNvSpPr txBox="1"/>
          <p:nvPr/>
        </p:nvSpPr>
        <p:spPr>
          <a:xfrm>
            <a:off x="244247" y="317486"/>
            <a:ext cx="50192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latin typeface="Helvetica"/>
                <a:cs typeface="Helvetica"/>
              </a:rPr>
              <a:t>Pourquoi</a:t>
            </a:r>
          </a:p>
          <a:p>
            <a:r>
              <a:rPr lang="fr-FR" sz="4000" b="1" dirty="0" smtClean="0">
                <a:latin typeface="Helvetica"/>
                <a:cs typeface="Helvetica"/>
              </a:rPr>
              <a:t>pas moi ?</a:t>
            </a:r>
            <a:endParaRPr lang="fr-FR" sz="4000" b="1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868796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apture d’écran 2014-10-13 à 11.42.1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3104" y="182711"/>
            <a:ext cx="4880343" cy="290327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11" descr="Image 1.png                                                    000747BEMacintosh HD                   C0075863: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387917" y="2216457"/>
            <a:ext cx="2209997" cy="1739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12"/>
          <p:cNvSpPr txBox="1">
            <a:spLocks noChangeArrowheads="1"/>
          </p:cNvSpPr>
          <p:nvPr/>
        </p:nvSpPr>
        <p:spPr bwMode="auto">
          <a:xfrm rot="16200000">
            <a:off x="-901747" y="2901314"/>
            <a:ext cx="220999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i="1" dirty="0" err="1">
                <a:effectLst/>
                <a:latin typeface="Helvetica" charset="0"/>
              </a:rPr>
              <a:t>Deinonychus</a:t>
            </a:r>
            <a:endParaRPr lang="fr-FR" dirty="0">
              <a:effectLst/>
            </a:endParaRPr>
          </a:p>
        </p:txBody>
      </p:sp>
      <p:pic>
        <p:nvPicPr>
          <p:cNvPr id="3" name="Image 2" descr="Capture d’écran 2014-11-28 à 17.50.52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5582" y="2216457"/>
            <a:ext cx="2805663" cy="1739047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21" name="Grouper 20"/>
          <p:cNvGrpSpPr/>
          <p:nvPr/>
        </p:nvGrpSpPr>
        <p:grpSpPr>
          <a:xfrm>
            <a:off x="998091" y="3239317"/>
            <a:ext cx="8005232" cy="3409044"/>
            <a:chOff x="998091" y="3239317"/>
            <a:chExt cx="8005232" cy="3409044"/>
          </a:xfrm>
        </p:grpSpPr>
        <p:pic>
          <p:nvPicPr>
            <p:cNvPr id="6" name="Picture 3" descr="Image 3.png                                                    000747BEMacintosh HD                   C0075863: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0615" y="3239317"/>
              <a:ext cx="2730535" cy="277982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9" name="Group 6"/>
            <p:cNvGrpSpPr>
              <a:grpSpLocks/>
            </p:cNvGrpSpPr>
            <p:nvPr/>
          </p:nvGrpSpPr>
          <p:grpSpPr bwMode="auto">
            <a:xfrm flipH="1">
              <a:off x="998091" y="4902968"/>
              <a:ext cx="2131541" cy="1436473"/>
              <a:chOff x="1104" y="1056"/>
              <a:chExt cx="3552" cy="2208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1104" y="1056"/>
                <a:ext cx="3552" cy="220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pic>
            <p:nvPicPr>
              <p:cNvPr id="11" name="Picture 8" descr="Image 3.png                                                    000747BEMacintosh HD                   C0075863:"/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77" y="1140"/>
                <a:ext cx="3406" cy="20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" name="Rectangle 9"/>
              <p:cNvSpPr>
                <a:spLocks noChangeArrowheads="1"/>
              </p:cNvSpPr>
              <p:nvPr/>
            </p:nvSpPr>
            <p:spPr bwMode="auto">
              <a:xfrm>
                <a:off x="2208" y="1104"/>
                <a:ext cx="1680" cy="38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3" name="Rectangle 10"/>
              <p:cNvSpPr>
                <a:spLocks noChangeArrowheads="1"/>
              </p:cNvSpPr>
              <p:nvPr/>
            </p:nvSpPr>
            <p:spPr bwMode="auto">
              <a:xfrm>
                <a:off x="4512" y="1344"/>
                <a:ext cx="96" cy="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4" name="Rectangle 11"/>
              <p:cNvSpPr>
                <a:spLocks noChangeArrowheads="1"/>
              </p:cNvSpPr>
              <p:nvPr/>
            </p:nvSpPr>
            <p:spPr bwMode="auto">
              <a:xfrm>
                <a:off x="3264" y="2448"/>
                <a:ext cx="1344" cy="7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5" name="Rectangle 12"/>
              <p:cNvSpPr>
                <a:spLocks noChangeArrowheads="1"/>
              </p:cNvSpPr>
              <p:nvPr/>
            </p:nvSpPr>
            <p:spPr bwMode="auto">
              <a:xfrm>
                <a:off x="2736" y="2592"/>
                <a:ext cx="96" cy="14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" name="Rectangle 13"/>
              <p:cNvSpPr>
                <a:spLocks noChangeArrowheads="1"/>
              </p:cNvSpPr>
              <p:nvPr/>
            </p:nvSpPr>
            <p:spPr bwMode="auto">
              <a:xfrm>
                <a:off x="2304" y="3120"/>
                <a:ext cx="96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7" name="Rectangle 14"/>
              <p:cNvSpPr>
                <a:spLocks noChangeArrowheads="1"/>
              </p:cNvSpPr>
              <p:nvPr/>
            </p:nvSpPr>
            <p:spPr bwMode="auto">
              <a:xfrm>
                <a:off x="1152" y="1728"/>
                <a:ext cx="240" cy="14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8" name="Rectangle 15"/>
              <p:cNvSpPr>
                <a:spLocks noChangeArrowheads="1"/>
              </p:cNvSpPr>
              <p:nvPr/>
            </p:nvSpPr>
            <p:spPr bwMode="auto">
              <a:xfrm>
                <a:off x="1536" y="1872"/>
                <a:ext cx="480" cy="134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9" name="Rectangle 16"/>
              <p:cNvSpPr>
                <a:spLocks noChangeArrowheads="1"/>
              </p:cNvSpPr>
              <p:nvPr/>
            </p:nvSpPr>
            <p:spPr bwMode="auto">
              <a:xfrm>
                <a:off x="3792" y="1872"/>
                <a:ext cx="720" cy="57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0" name="Rectangle 17"/>
              <p:cNvSpPr>
                <a:spLocks noChangeArrowheads="1"/>
              </p:cNvSpPr>
              <p:nvPr/>
            </p:nvSpPr>
            <p:spPr bwMode="auto">
              <a:xfrm>
                <a:off x="4272" y="1776"/>
                <a:ext cx="288" cy="14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sp>
          <p:nvSpPr>
            <p:cNvPr id="5" name="ZoneTexte 4"/>
            <p:cNvSpPr txBox="1"/>
            <p:nvPr/>
          </p:nvSpPr>
          <p:spPr>
            <a:xfrm>
              <a:off x="5885200" y="4284637"/>
              <a:ext cx="3118123" cy="23637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sz="3200" i="1" dirty="0" err="1">
                  <a:latin typeface="Helvetica"/>
                  <a:cs typeface="Helvetica"/>
                </a:rPr>
                <a:t>Gigantoraptor</a:t>
              </a:r>
              <a:endParaRPr lang="fr-FR" sz="3200" dirty="0">
                <a:latin typeface="Helvetica"/>
                <a:cs typeface="Helvetica"/>
              </a:endParaRPr>
            </a:p>
            <a:p>
              <a:pPr algn="ctr">
                <a:spcBef>
                  <a:spcPct val="5000"/>
                </a:spcBef>
              </a:pPr>
              <a:r>
                <a:rPr lang="fr-FR" sz="3200" dirty="0">
                  <a:latin typeface="Helvetica"/>
                  <a:cs typeface="Helvetica"/>
                </a:rPr>
                <a:t>(Chine, -85 mA, </a:t>
              </a:r>
              <a:r>
                <a:rPr lang="fr-FR" sz="3200" dirty="0" smtClean="0">
                  <a:latin typeface="Helvetica"/>
                  <a:cs typeface="Helvetica"/>
                </a:rPr>
                <a:t>hauteur </a:t>
              </a:r>
              <a:r>
                <a:rPr lang="fr-FR" sz="3200" dirty="0">
                  <a:latin typeface="Helvetica"/>
                  <a:cs typeface="Helvetica"/>
                </a:rPr>
                <a:t>5 m, 1700 kilos)</a:t>
              </a:r>
            </a:p>
            <a:p>
              <a:endParaRPr lang="fr-FR" dirty="0"/>
            </a:p>
          </p:txBody>
        </p:sp>
      </p:grpSp>
    </p:spTree>
    <p:extLst>
      <p:ext uri="{BB962C8B-B14F-4D97-AF65-F5344CB8AC3E}">
        <p14:creationId xmlns:p14="http://schemas.microsoft.com/office/powerpoint/2010/main" val="2143719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4" name="Picture 4" descr="Image 5.png                                                    0007EFF9Macintosh HD                   C2A19A1C: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9512" y="462132"/>
            <a:ext cx="1341438" cy="1752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28" name="Text Box 8"/>
          <p:cNvSpPr txBox="1">
            <a:spLocks noChangeArrowheads="1"/>
          </p:cNvSpPr>
          <p:nvPr/>
        </p:nvSpPr>
        <p:spPr bwMode="auto">
          <a:xfrm>
            <a:off x="1203325" y="10445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144550" y="175975"/>
            <a:ext cx="7351336" cy="65556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3200" dirty="0" smtClean="0">
                <a:latin typeface="Helvetica"/>
                <a:cs typeface="Helvetica"/>
              </a:rPr>
              <a:t>        Pourquoi le cerveau est-il si bien adapté à l’apprentissage du langage ?</a:t>
            </a:r>
          </a:p>
          <a:p>
            <a:endParaRPr lang="fr-FR" sz="3200" dirty="0" smtClean="0">
              <a:latin typeface="Helvetica"/>
              <a:cs typeface="Helvetica"/>
            </a:endParaRPr>
          </a:p>
          <a:p>
            <a:r>
              <a:rPr lang="fr-FR" sz="3200" dirty="0" smtClean="0">
                <a:latin typeface="Helvetica"/>
                <a:cs typeface="Helvetica"/>
              </a:rPr>
              <a:t>        Pourquoi le langage est-il si bien adapté à être appris par le cerveau ?</a:t>
            </a:r>
          </a:p>
          <a:p>
            <a:endParaRPr lang="fr-FR" sz="3200" dirty="0" smtClean="0">
              <a:latin typeface="Helvetica"/>
              <a:cs typeface="Helvetica"/>
            </a:endParaRPr>
          </a:p>
          <a:p>
            <a:r>
              <a:rPr lang="fr-FR" sz="3200" dirty="0" smtClean="0">
                <a:latin typeface="Helvetica"/>
                <a:cs typeface="Helvetica"/>
              </a:rPr>
              <a:t>        La transmission culturelle a façonné le langage afin de le rendre aussi lisible que possible par les capacités d’apprentissage des humains.</a:t>
            </a:r>
          </a:p>
          <a:p>
            <a:endParaRPr lang="fr-FR" sz="3200" dirty="0" smtClean="0">
              <a:latin typeface="Helvetica"/>
              <a:cs typeface="Helvetica"/>
            </a:endParaRPr>
          </a:p>
          <a:p>
            <a:pPr algn="r"/>
            <a:r>
              <a:rPr lang="fr-FR" b="1" dirty="0">
                <a:solidFill>
                  <a:srgbClr val="660066"/>
                </a:solidFill>
                <a:latin typeface="Helvetica"/>
                <a:cs typeface="Helvetica"/>
              </a:rPr>
              <a:t>Steven </a:t>
            </a:r>
            <a:r>
              <a:rPr lang="fr-FR" b="1" dirty="0" err="1">
                <a:solidFill>
                  <a:srgbClr val="660066"/>
                </a:solidFill>
                <a:latin typeface="Helvetica"/>
                <a:cs typeface="Helvetica"/>
              </a:rPr>
              <a:t>Pinker</a:t>
            </a:r>
            <a:r>
              <a:rPr lang="fr-FR" b="1" dirty="0">
                <a:solidFill>
                  <a:srgbClr val="660066"/>
                </a:solidFill>
                <a:latin typeface="Helvetica"/>
                <a:cs typeface="Helvetica"/>
              </a:rPr>
              <a:t>, </a:t>
            </a:r>
            <a:r>
              <a:rPr lang="fr-FR" b="1" dirty="0" err="1">
                <a:solidFill>
                  <a:srgbClr val="660066"/>
                </a:solidFill>
                <a:latin typeface="Helvetica"/>
                <a:cs typeface="Helvetica"/>
              </a:rPr>
              <a:t>Dep</a:t>
            </a:r>
            <a:r>
              <a:rPr lang="fr-FR" b="1" baseline="30000" dirty="0" err="1">
                <a:solidFill>
                  <a:srgbClr val="660066"/>
                </a:solidFill>
                <a:latin typeface="Helvetica"/>
                <a:cs typeface="Helvetica"/>
              </a:rPr>
              <a:t>t</a:t>
            </a:r>
            <a:r>
              <a:rPr lang="fr-FR" b="1" dirty="0">
                <a:solidFill>
                  <a:srgbClr val="660066"/>
                </a:solidFill>
                <a:latin typeface="Helvetica"/>
                <a:cs typeface="Helvetica"/>
              </a:rPr>
              <a:t>. of </a:t>
            </a:r>
            <a:r>
              <a:rPr lang="fr-FR" b="1" dirty="0" err="1">
                <a:solidFill>
                  <a:srgbClr val="660066"/>
                </a:solidFill>
                <a:latin typeface="Helvetica"/>
                <a:cs typeface="Helvetica"/>
              </a:rPr>
              <a:t>Psychology</a:t>
            </a:r>
            <a:r>
              <a:rPr lang="fr-FR" b="1" dirty="0">
                <a:solidFill>
                  <a:srgbClr val="660066"/>
                </a:solidFill>
                <a:latin typeface="Helvetica"/>
                <a:cs typeface="Helvetica"/>
              </a:rPr>
              <a:t>, </a:t>
            </a:r>
          </a:p>
          <a:p>
            <a:pPr algn="r"/>
            <a:r>
              <a:rPr lang="fr-FR" b="1" dirty="0">
                <a:solidFill>
                  <a:srgbClr val="660066"/>
                </a:solidFill>
                <a:latin typeface="Helvetica"/>
                <a:cs typeface="Helvetica"/>
              </a:rPr>
              <a:t>Harvard </a:t>
            </a:r>
            <a:r>
              <a:rPr lang="fr-FR" b="1" dirty="0" err="1">
                <a:solidFill>
                  <a:srgbClr val="660066"/>
                </a:solidFill>
                <a:latin typeface="Helvetica"/>
                <a:cs typeface="Helvetica"/>
              </a:rPr>
              <a:t>University</a:t>
            </a:r>
            <a:r>
              <a:rPr lang="fr-FR" b="1" dirty="0">
                <a:solidFill>
                  <a:srgbClr val="660066"/>
                </a:solidFill>
                <a:latin typeface="Helvetica"/>
                <a:cs typeface="Helvetica"/>
              </a:rPr>
              <a:t>, Cambridge, </a:t>
            </a:r>
            <a:r>
              <a:rPr lang="fr-FR" b="1" dirty="0" smtClean="0">
                <a:solidFill>
                  <a:srgbClr val="660066"/>
                </a:solidFill>
                <a:latin typeface="Helvetica"/>
                <a:cs typeface="Helvetica"/>
              </a:rPr>
              <a:t>USA</a:t>
            </a:r>
            <a:endParaRPr lang="fr-FR" b="1" dirty="0">
              <a:solidFill>
                <a:srgbClr val="660066"/>
              </a:solidFill>
              <a:latin typeface="Helvetica"/>
              <a:cs typeface="Helvetica"/>
            </a:endParaRPr>
          </a:p>
        </p:txBody>
      </p:sp>
      <p:sp>
        <p:nvSpPr>
          <p:cNvPr id="5" name="Flèche vers la droite 4"/>
          <p:cNvSpPr/>
          <p:nvPr/>
        </p:nvSpPr>
        <p:spPr>
          <a:xfrm>
            <a:off x="358070" y="1730100"/>
            <a:ext cx="696909" cy="484632"/>
          </a:xfrm>
          <a:prstGeom prst="rightArrow">
            <a:avLst/>
          </a:prstGeom>
          <a:solidFill>
            <a:srgbClr val="FF0000"/>
          </a:solidFill>
          <a:ln w="952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3669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92929" y="401527"/>
            <a:ext cx="6487290" cy="5139869"/>
          </a:xfrm>
          <a:prstGeom prst="rect">
            <a:avLst/>
          </a:prstGeom>
          <a:solidFill>
            <a:schemeClr val="bg1"/>
          </a:solidFill>
          <a:ln w="9525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3200" i="1" dirty="0" smtClean="0">
                <a:latin typeface="Helvetica"/>
                <a:cs typeface="Helvetica"/>
              </a:rPr>
              <a:t> </a:t>
            </a:r>
            <a:r>
              <a:rPr lang="fr-FR" sz="3200" dirty="0" smtClean="0">
                <a:latin typeface="Helvetica"/>
                <a:cs typeface="Helvetica"/>
              </a:rPr>
              <a:t>  </a:t>
            </a:r>
            <a:r>
              <a:rPr lang="fr-FR" sz="3200" b="1" dirty="0">
                <a:solidFill>
                  <a:srgbClr val="FF0000"/>
                </a:solidFill>
                <a:latin typeface="Helvetica"/>
                <a:cs typeface="Helvetica"/>
              </a:rPr>
              <a:t>La lecture ne fait pas appel à une aire nouvelle</a:t>
            </a:r>
            <a:r>
              <a:rPr lang="fr-FR" sz="3200" dirty="0">
                <a:latin typeface="Helvetica"/>
                <a:cs typeface="Helvetica"/>
              </a:rPr>
              <a:t>. Au contraire, la reconnaissance des mots écrits repose sur une région hautement évoluée dont la spécialité, depuis des millions d’années, est </a:t>
            </a:r>
            <a:r>
              <a:rPr lang="fr-FR" sz="3200" b="1" dirty="0">
                <a:solidFill>
                  <a:srgbClr val="FF0000"/>
                </a:solidFill>
                <a:latin typeface="Helvetica"/>
                <a:cs typeface="Helvetica"/>
              </a:rPr>
              <a:t>l’identification visuelle des objets</a:t>
            </a:r>
            <a:r>
              <a:rPr lang="fr-FR" sz="3200" dirty="0">
                <a:latin typeface="Helvetica"/>
                <a:cs typeface="Helvetica"/>
              </a:rPr>
              <a:t>. </a:t>
            </a:r>
            <a:endParaRPr lang="fr-FR" sz="3200" dirty="0" smtClean="0">
              <a:latin typeface="Helvetica"/>
              <a:cs typeface="Helvetica"/>
            </a:endParaRPr>
          </a:p>
          <a:p>
            <a:endParaRPr lang="fr-FR" b="1" dirty="0" smtClean="0">
              <a:solidFill>
                <a:srgbClr val="0000FF"/>
              </a:solidFill>
              <a:latin typeface="Helvetica"/>
              <a:cs typeface="Helvetica"/>
            </a:endParaRPr>
          </a:p>
          <a:p>
            <a:pPr algn="r"/>
            <a:r>
              <a:rPr lang="fr-FR" b="1" dirty="0" smtClean="0">
                <a:solidFill>
                  <a:srgbClr val="660066"/>
                </a:solidFill>
                <a:latin typeface="Helvetica"/>
                <a:cs typeface="Helvetica"/>
              </a:rPr>
              <a:t>Dehaene S., 2007. Les neurones de la lecture. Odile Jacob, p. 173.</a:t>
            </a:r>
            <a:endParaRPr lang="fr-FR" b="1" dirty="0">
              <a:solidFill>
                <a:srgbClr val="660066"/>
              </a:solidFill>
              <a:latin typeface="Helvetica"/>
              <a:cs typeface="Helvetica"/>
            </a:endParaRPr>
          </a:p>
          <a:p>
            <a:endParaRPr lang="fr-FR" dirty="0">
              <a:solidFill>
                <a:srgbClr val="660066"/>
              </a:solidFill>
            </a:endParaRPr>
          </a:p>
        </p:txBody>
      </p:sp>
      <p:pic>
        <p:nvPicPr>
          <p:cNvPr id="5" name="Image 4" descr="Capture d’écran 2014-11-26 à 15.33.19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2655" y="1802523"/>
            <a:ext cx="1718206" cy="2054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6015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erveau Dehaene a 00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5369" y="146094"/>
            <a:ext cx="6353008" cy="618090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Flèche vers la gauche 2"/>
          <p:cNvSpPr/>
          <p:nvPr/>
        </p:nvSpPr>
        <p:spPr>
          <a:xfrm>
            <a:off x="7229735" y="3327704"/>
            <a:ext cx="1167757" cy="1354221"/>
          </a:xfrm>
          <a:prstGeom prst="lef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4257991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92928" y="941539"/>
            <a:ext cx="8746085" cy="3877985"/>
          </a:xfrm>
          <a:prstGeom prst="rect">
            <a:avLst/>
          </a:prstGeom>
          <a:solidFill>
            <a:schemeClr val="bg1"/>
          </a:solidFill>
          <a:ln w="9525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3200" dirty="0" smtClean="0">
                <a:latin typeface="Helvetica"/>
                <a:cs typeface="Helvetica"/>
              </a:rPr>
              <a:t>   Les </a:t>
            </a:r>
            <a:r>
              <a:rPr lang="fr-FR" sz="3200" dirty="0">
                <a:latin typeface="Helvetica"/>
                <a:cs typeface="Helvetica"/>
              </a:rPr>
              <a:t>réseaux cérébraux de la lecture constituent un </a:t>
            </a:r>
            <a:r>
              <a:rPr lang="fr-FR" sz="3200" b="1" dirty="0">
                <a:solidFill>
                  <a:srgbClr val="FF0000"/>
                </a:solidFill>
                <a:latin typeface="Helvetica"/>
                <a:cs typeface="Helvetica"/>
              </a:rPr>
              <a:t>invariant anthropologique qui fait partie intégrante de la nature humaine</a:t>
            </a:r>
            <a:r>
              <a:rPr lang="fr-FR" sz="3200" dirty="0">
                <a:latin typeface="Helvetica"/>
                <a:cs typeface="Helvetica"/>
              </a:rPr>
              <a:t>. Un caractère chinois ou une suite de signes hébraïques subissent le même traitement cérébral</a:t>
            </a:r>
            <a:r>
              <a:rPr lang="fr-FR" sz="3200" dirty="0" smtClean="0">
                <a:latin typeface="Helvetica"/>
                <a:cs typeface="Helvetica"/>
              </a:rPr>
              <a:t>.</a:t>
            </a:r>
          </a:p>
          <a:p>
            <a:pPr algn="r"/>
            <a:endParaRPr lang="fr-FR" b="1" dirty="0" smtClean="0">
              <a:solidFill>
                <a:srgbClr val="660066"/>
              </a:solidFill>
              <a:latin typeface="Helvetica"/>
              <a:cs typeface="Helvetica"/>
            </a:endParaRPr>
          </a:p>
          <a:p>
            <a:pPr algn="r"/>
            <a:r>
              <a:rPr lang="fr-FR" b="1" dirty="0" smtClean="0">
                <a:solidFill>
                  <a:srgbClr val="660066"/>
                </a:solidFill>
                <a:latin typeface="Helvetica"/>
                <a:cs typeface="Helvetica"/>
              </a:rPr>
              <a:t>Dehaene S., 2007. Les neurones de la lecture. Odile Jacob, p. 165.</a:t>
            </a:r>
            <a:endParaRPr lang="fr-FR" b="1" dirty="0">
              <a:solidFill>
                <a:srgbClr val="660066"/>
              </a:solidFill>
              <a:latin typeface="Helvetica"/>
              <a:cs typeface="Helvetica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349090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apture d’écran 2014-11-19 à 18.43.01.png"/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7379" y="0"/>
            <a:ext cx="7276621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6763623" y="5872955"/>
            <a:ext cx="194733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i="1" dirty="0" err="1" smtClean="0">
                <a:solidFill>
                  <a:schemeClr val="bg1"/>
                </a:solidFill>
                <a:latin typeface="Helvetica"/>
                <a:cs typeface="Helvetica"/>
              </a:rPr>
              <a:t>Kanz</a:t>
            </a:r>
            <a:r>
              <a:rPr lang="fr-FR" sz="2400" i="1" dirty="0" err="1" smtClean="0">
                <a:solidFill>
                  <a:schemeClr val="bg1"/>
                </a:solidFill>
              </a:rPr>
              <a:t>i</a:t>
            </a:r>
            <a:r>
              <a:rPr lang="fr-FR" i="1" dirty="0" err="1" smtClean="0"/>
              <a:t>i</a:t>
            </a:r>
            <a:endParaRPr lang="fr-FR" i="1" dirty="0"/>
          </a:p>
        </p:txBody>
      </p:sp>
      <p:sp>
        <p:nvSpPr>
          <p:cNvPr id="4" name="ZoneTexte 3"/>
          <p:cNvSpPr txBox="1"/>
          <p:nvPr/>
        </p:nvSpPr>
        <p:spPr>
          <a:xfrm>
            <a:off x="244247" y="317486"/>
            <a:ext cx="50192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latin typeface="Helvetica"/>
                <a:cs typeface="Helvetica"/>
              </a:rPr>
              <a:t>Pourquoi</a:t>
            </a:r>
          </a:p>
          <a:p>
            <a:r>
              <a:rPr lang="fr-FR" sz="4000" b="1" dirty="0" smtClean="0">
                <a:latin typeface="Helvetica"/>
                <a:cs typeface="Helvetica"/>
              </a:rPr>
              <a:t>pas LUI ?</a:t>
            </a:r>
            <a:endParaRPr lang="fr-FR" sz="4000" b="1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582498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225076" y="257267"/>
            <a:ext cx="8064896" cy="4801315"/>
          </a:xfrm>
          <a:prstGeom prst="rect">
            <a:avLst/>
          </a:prstGeom>
          <a:solidFill>
            <a:schemeClr val="bg1"/>
          </a:solidFill>
          <a:ln w="9525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3600" i="1" dirty="0" smtClean="0">
                <a:latin typeface="Helvetica"/>
                <a:cs typeface="Helvetica"/>
              </a:rPr>
              <a:t>   Homo sapiens </a:t>
            </a:r>
            <a:r>
              <a:rPr lang="fr-FR" sz="3600" dirty="0" smtClean="0">
                <a:latin typeface="Helvetica"/>
                <a:cs typeface="Helvetica"/>
              </a:rPr>
              <a:t>représente une espèce unique qui, à la suite de </a:t>
            </a:r>
            <a:r>
              <a:rPr lang="fr-FR" sz="3600" b="1" dirty="0" smtClean="0">
                <a:solidFill>
                  <a:srgbClr val="FF0000"/>
                </a:solidFill>
                <a:latin typeface="Helvetica"/>
                <a:cs typeface="Helvetica"/>
              </a:rPr>
              <a:t>quelques</a:t>
            </a:r>
            <a:r>
              <a:rPr lang="fr-FR" sz="3600" dirty="0" smtClean="0">
                <a:latin typeface="Helvetica"/>
                <a:cs typeface="Helvetica"/>
              </a:rPr>
              <a:t> mutations, aura pour ainsi dire creusé, en matière d’individuation, un </a:t>
            </a:r>
            <a:r>
              <a:rPr lang="fr-FR" sz="3600" b="1" dirty="0" smtClean="0">
                <a:solidFill>
                  <a:srgbClr val="FF0000"/>
                </a:solidFill>
                <a:latin typeface="Helvetica"/>
                <a:cs typeface="Helvetica"/>
              </a:rPr>
              <a:t>écart considérable </a:t>
            </a:r>
            <a:r>
              <a:rPr lang="fr-FR" sz="3600" dirty="0" smtClean="0">
                <a:latin typeface="Helvetica"/>
                <a:cs typeface="Helvetica"/>
              </a:rPr>
              <a:t>avec ses cousins les plus proches, les autres primates.</a:t>
            </a:r>
          </a:p>
          <a:p>
            <a:endParaRPr lang="fr-FR" dirty="0">
              <a:latin typeface="Helvetica"/>
              <a:cs typeface="Helvetica"/>
            </a:endParaRPr>
          </a:p>
          <a:p>
            <a:r>
              <a:rPr lang="fr-FR" b="1" dirty="0" smtClean="0">
                <a:solidFill>
                  <a:srgbClr val="660066"/>
                </a:solidFill>
                <a:latin typeface="Helvetica"/>
                <a:cs typeface="Helvetica"/>
              </a:rPr>
              <a:t>Alain </a:t>
            </a:r>
            <a:r>
              <a:rPr lang="fr-FR" b="1" dirty="0" err="1" smtClean="0">
                <a:solidFill>
                  <a:srgbClr val="660066"/>
                </a:solidFill>
                <a:latin typeface="Helvetica"/>
                <a:cs typeface="Helvetica"/>
              </a:rPr>
              <a:t>Prochiantz</a:t>
            </a:r>
            <a:r>
              <a:rPr lang="fr-FR" b="1" dirty="0" smtClean="0">
                <a:solidFill>
                  <a:srgbClr val="660066"/>
                </a:solidFill>
                <a:latin typeface="Helvetica"/>
                <a:cs typeface="Helvetica"/>
              </a:rPr>
              <a:t>, 2001. Machine-esprit?</a:t>
            </a:r>
          </a:p>
          <a:p>
            <a:r>
              <a:rPr lang="fr-FR" b="1" dirty="0" smtClean="0">
                <a:solidFill>
                  <a:srgbClr val="660066"/>
                </a:solidFill>
                <a:latin typeface="Helvetica"/>
                <a:cs typeface="Helvetica"/>
              </a:rPr>
              <a:t>O. Jacob., p. 167. </a:t>
            </a:r>
          </a:p>
        </p:txBody>
      </p:sp>
      <p:pic>
        <p:nvPicPr>
          <p:cNvPr id="2" name="Image 7" descr="Capture d’écran 2014-01-27 à 10.41.57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85328" y="3933031"/>
            <a:ext cx="1981200" cy="244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17606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apture d’écran 2014-11-26 à 13.10.26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7962" y="215250"/>
            <a:ext cx="2118596" cy="244367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ZoneTexte 2"/>
          <p:cNvSpPr txBox="1"/>
          <p:nvPr/>
        </p:nvSpPr>
        <p:spPr>
          <a:xfrm>
            <a:off x="191086" y="215250"/>
            <a:ext cx="6562685" cy="6463309"/>
          </a:xfrm>
          <a:prstGeom prst="rect">
            <a:avLst/>
          </a:prstGeom>
          <a:solidFill>
            <a:schemeClr val="bg1"/>
          </a:solidFill>
          <a:ln w="9525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 </a:t>
            </a:r>
            <a:r>
              <a:rPr lang="fr-FR" sz="3200" dirty="0" smtClean="0">
                <a:latin typeface="Helvetica"/>
                <a:cs typeface="Helvetica"/>
              </a:rPr>
              <a:t>  </a:t>
            </a:r>
            <a:r>
              <a:rPr lang="fr-FR" sz="3600" dirty="0" smtClean="0">
                <a:latin typeface="Helvetica"/>
                <a:cs typeface="Helvetica"/>
              </a:rPr>
              <a:t>Certains prétendent qu’il suffirait de donner la parole au chimpanzé pour qu’il devienne un humain.</a:t>
            </a:r>
          </a:p>
          <a:p>
            <a:r>
              <a:rPr lang="fr-FR" sz="3600" dirty="0" smtClean="0">
                <a:latin typeface="Helvetica"/>
                <a:cs typeface="Helvetica"/>
              </a:rPr>
              <a:t>   Cependant, il lui faudrait aussi posséder les compétences sociales des humains dont les chimpanzés sont dépourvus, notamment </a:t>
            </a:r>
            <a:r>
              <a:rPr lang="fr-FR" sz="3600" b="1" dirty="0" smtClean="0">
                <a:solidFill>
                  <a:srgbClr val="FF0000"/>
                </a:solidFill>
                <a:latin typeface="Helvetica"/>
                <a:cs typeface="Helvetica"/>
              </a:rPr>
              <a:t>la capacité d’enseigner</a:t>
            </a:r>
            <a:r>
              <a:rPr lang="fr-FR" sz="3600" dirty="0" smtClean="0">
                <a:latin typeface="Helvetica"/>
                <a:cs typeface="Helvetica"/>
              </a:rPr>
              <a:t>.</a:t>
            </a:r>
          </a:p>
          <a:p>
            <a:pPr algn="r"/>
            <a:endParaRPr lang="fr-FR" b="1" dirty="0" smtClean="0">
              <a:solidFill>
                <a:srgbClr val="660066"/>
              </a:solidFill>
              <a:latin typeface="Helvetica"/>
              <a:cs typeface="Helvetica"/>
            </a:endParaRPr>
          </a:p>
          <a:p>
            <a:pPr algn="r"/>
            <a:r>
              <a:rPr lang="fr-FR" b="1" dirty="0" smtClean="0">
                <a:solidFill>
                  <a:srgbClr val="660066"/>
                </a:solidFill>
                <a:latin typeface="Helvetica"/>
                <a:cs typeface="Helvetica"/>
              </a:rPr>
              <a:t>David </a:t>
            </a:r>
            <a:r>
              <a:rPr lang="fr-FR" b="1" dirty="0" err="1" smtClean="0">
                <a:solidFill>
                  <a:srgbClr val="660066"/>
                </a:solidFill>
                <a:latin typeface="Helvetica"/>
                <a:cs typeface="Helvetica"/>
              </a:rPr>
              <a:t>Premack</a:t>
            </a:r>
            <a:r>
              <a:rPr lang="fr-FR" b="1" dirty="0" smtClean="0">
                <a:solidFill>
                  <a:srgbClr val="660066"/>
                </a:solidFill>
                <a:latin typeface="Helvetica"/>
                <a:cs typeface="Helvetica"/>
              </a:rPr>
              <a:t>, </a:t>
            </a:r>
            <a:r>
              <a:rPr lang="fr-FR" b="1" dirty="0" err="1" smtClean="0">
                <a:solidFill>
                  <a:srgbClr val="660066"/>
                </a:solidFill>
                <a:latin typeface="Helvetica"/>
                <a:cs typeface="Helvetica"/>
              </a:rPr>
              <a:t>University</a:t>
            </a:r>
            <a:r>
              <a:rPr lang="fr-FR" b="1" dirty="0" smtClean="0">
                <a:solidFill>
                  <a:srgbClr val="660066"/>
                </a:solidFill>
                <a:latin typeface="Helvetica"/>
                <a:cs typeface="Helvetica"/>
              </a:rPr>
              <a:t> </a:t>
            </a:r>
            <a:r>
              <a:rPr lang="fr-FR" b="1" dirty="0">
                <a:solidFill>
                  <a:srgbClr val="660066"/>
                </a:solidFill>
                <a:latin typeface="Helvetica"/>
                <a:cs typeface="Helvetica"/>
              </a:rPr>
              <a:t>of </a:t>
            </a:r>
            <a:r>
              <a:rPr lang="fr-FR" b="1" dirty="0" err="1">
                <a:solidFill>
                  <a:srgbClr val="660066"/>
                </a:solidFill>
                <a:latin typeface="Helvetica"/>
                <a:cs typeface="Helvetica"/>
              </a:rPr>
              <a:t>Pennsylvania</a:t>
            </a:r>
            <a:r>
              <a:rPr lang="fr-FR" b="1" dirty="0">
                <a:solidFill>
                  <a:srgbClr val="660066"/>
                </a:solidFill>
                <a:latin typeface="Helvetica"/>
                <a:cs typeface="Helvetica"/>
              </a:rPr>
              <a:t>, USA</a:t>
            </a:r>
          </a:p>
          <a:p>
            <a:pPr algn="r"/>
            <a:r>
              <a:rPr lang="fr-FR" b="1" i="1" dirty="0">
                <a:solidFill>
                  <a:srgbClr val="660066"/>
                </a:solidFill>
                <a:latin typeface="Helvetica"/>
                <a:cs typeface="Helvetica"/>
              </a:rPr>
              <a:t>In</a:t>
            </a:r>
            <a:r>
              <a:rPr lang="fr-FR" b="1" dirty="0">
                <a:solidFill>
                  <a:srgbClr val="660066"/>
                </a:solidFill>
                <a:latin typeface="Helvetica"/>
                <a:cs typeface="Helvetica"/>
              </a:rPr>
              <a:t>: La Recherche (2004</a:t>
            </a:r>
            <a:r>
              <a:rPr lang="fr-FR" b="1" dirty="0" smtClean="0">
                <a:solidFill>
                  <a:srgbClr val="660066"/>
                </a:solidFill>
                <a:latin typeface="Helvetica"/>
                <a:cs typeface="Helvetica"/>
              </a:rPr>
              <a:t>)</a:t>
            </a:r>
            <a:endParaRPr lang="fr-FR" b="1" dirty="0">
              <a:solidFill>
                <a:srgbClr val="660066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4596772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14833" y="709399"/>
            <a:ext cx="5475341" cy="5170646"/>
          </a:xfrm>
          <a:prstGeom prst="rect">
            <a:avLst/>
          </a:prstGeom>
          <a:solidFill>
            <a:schemeClr val="bg1"/>
          </a:solidFill>
          <a:ln w="9525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4800" dirty="0" smtClean="0"/>
              <a:t>   </a:t>
            </a:r>
            <a:r>
              <a:rPr lang="fr-FR" sz="3600" dirty="0" smtClean="0">
                <a:latin typeface="Helvetica"/>
                <a:cs typeface="Helvetica"/>
              </a:rPr>
              <a:t>Nous vivons dans deux mondes, alors que le plus futé des bonobos n’en connaît qu’un seul […] </a:t>
            </a:r>
          </a:p>
          <a:p>
            <a:r>
              <a:rPr lang="fr-FR" sz="3600" dirty="0" smtClean="0">
                <a:latin typeface="Helvetica"/>
                <a:cs typeface="Helvetica"/>
              </a:rPr>
              <a:t>   Le langage permet à l’homme de se séparer du réel.</a:t>
            </a:r>
          </a:p>
          <a:p>
            <a:endParaRPr lang="fr-FR" dirty="0">
              <a:latin typeface="Helvetica"/>
              <a:cs typeface="Helvetica"/>
            </a:endParaRPr>
          </a:p>
          <a:p>
            <a:pPr algn="r"/>
            <a:r>
              <a:rPr lang="fr-FR" b="1" dirty="0" smtClean="0">
                <a:solidFill>
                  <a:srgbClr val="660066"/>
                </a:solidFill>
                <a:latin typeface="Helvetica"/>
                <a:cs typeface="Helvetica"/>
              </a:rPr>
              <a:t>Françoise </a:t>
            </a:r>
            <a:r>
              <a:rPr lang="fr-FR" b="1" dirty="0" err="1" smtClean="0">
                <a:solidFill>
                  <a:srgbClr val="660066"/>
                </a:solidFill>
                <a:latin typeface="Helvetica"/>
                <a:cs typeface="Helvetica"/>
              </a:rPr>
              <a:t>Parot</a:t>
            </a:r>
            <a:r>
              <a:rPr lang="fr-FR" b="1" dirty="0" smtClean="0">
                <a:solidFill>
                  <a:srgbClr val="660066"/>
                </a:solidFill>
                <a:latin typeface="Helvetica"/>
                <a:cs typeface="Helvetica"/>
              </a:rPr>
              <a:t>, Université Paris V René Descartes (2001)</a:t>
            </a:r>
            <a:endParaRPr lang="fr-FR" b="1" dirty="0">
              <a:solidFill>
                <a:srgbClr val="660066"/>
              </a:solidFill>
              <a:latin typeface="Helvetica"/>
              <a:cs typeface="Helvetica"/>
            </a:endParaRPr>
          </a:p>
        </p:txBody>
      </p:sp>
      <p:pic>
        <p:nvPicPr>
          <p:cNvPr id="3" name="Image 2" descr="Capture d’écran 2014-11-28 à 10.51.1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5781" y="846987"/>
            <a:ext cx="1460500" cy="18796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998987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92928" y="1220683"/>
            <a:ext cx="8746085" cy="452431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3200" i="1" dirty="0" smtClean="0">
                <a:latin typeface="Helvetica"/>
                <a:cs typeface="Helvetica"/>
              </a:rPr>
              <a:t> </a:t>
            </a:r>
            <a:r>
              <a:rPr lang="fr-FR" sz="3200" dirty="0" smtClean="0">
                <a:latin typeface="Helvetica"/>
                <a:cs typeface="Helvetica"/>
              </a:rPr>
              <a:t>  </a:t>
            </a:r>
            <a:r>
              <a:rPr lang="fr-FR" sz="3600" dirty="0">
                <a:latin typeface="Helvetica"/>
                <a:cs typeface="Helvetica"/>
              </a:rPr>
              <a:t>Notre cortex ressemble à un kit de bricolage ou une boîte de Meccano avec laquelle l’enfant peut fabriquer le modèle prévu par le marchand mais également bricoler d’autres machines plus ou moins fonctionnelles. </a:t>
            </a:r>
            <a:endParaRPr lang="fr-FR" sz="3600" dirty="0" smtClean="0">
              <a:latin typeface="Helvetica"/>
              <a:cs typeface="Helvetica"/>
            </a:endParaRPr>
          </a:p>
          <a:p>
            <a:endParaRPr lang="fr-FR" b="1" dirty="0" smtClean="0">
              <a:solidFill>
                <a:srgbClr val="0000FF"/>
              </a:solidFill>
              <a:latin typeface="Helvetica"/>
              <a:cs typeface="Helvetica"/>
            </a:endParaRPr>
          </a:p>
          <a:p>
            <a:pPr algn="r"/>
            <a:endParaRPr lang="fr-FR" b="1" dirty="0" smtClean="0">
              <a:solidFill>
                <a:srgbClr val="0000FF"/>
              </a:solidFill>
              <a:latin typeface="Helvetica"/>
              <a:cs typeface="Helvetica"/>
            </a:endParaRPr>
          </a:p>
          <a:p>
            <a:pPr algn="r"/>
            <a:r>
              <a:rPr lang="fr-FR" b="1" dirty="0" smtClean="0">
                <a:solidFill>
                  <a:srgbClr val="660066"/>
                </a:solidFill>
                <a:latin typeface="Helvetica"/>
                <a:cs typeface="Helvetica"/>
              </a:rPr>
              <a:t>Dehaene S., 2007. Les neurones de la lecture/ Odile Jacob, p. 198.</a:t>
            </a:r>
            <a:endParaRPr lang="fr-FR" b="1" dirty="0">
              <a:solidFill>
                <a:srgbClr val="660066"/>
              </a:solidFill>
              <a:latin typeface="Helvetica"/>
              <a:cs typeface="Helvetica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23807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2868448" y="626271"/>
            <a:ext cx="403225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4800" dirty="0">
                <a:latin typeface="Helvetica"/>
                <a:cs typeface="Helvetica"/>
              </a:rPr>
              <a:t>reproduction</a:t>
            </a:r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3185421" y="1935507"/>
            <a:ext cx="2796204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4800" dirty="0">
                <a:latin typeface="Helvetica"/>
                <a:cs typeface="Helvetica"/>
              </a:rPr>
              <a:t>hérédité</a:t>
            </a:r>
          </a:p>
        </p:txBody>
      </p:sp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3052762" y="3475481"/>
            <a:ext cx="3225896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4800" dirty="0">
                <a:latin typeface="Helvetica"/>
                <a:cs typeface="Helvetica"/>
              </a:rPr>
              <a:t>variation</a:t>
            </a:r>
          </a:p>
        </p:txBody>
      </p:sp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6278658" y="5016306"/>
            <a:ext cx="2649511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4800" dirty="0">
                <a:latin typeface="Helvetica"/>
                <a:cs typeface="Helvetica"/>
              </a:rPr>
              <a:t>sélection</a:t>
            </a:r>
          </a:p>
        </p:txBody>
      </p:sp>
      <p:pic>
        <p:nvPicPr>
          <p:cNvPr id="47113" name="Image 4" descr="Capture d’écran 2014-11-09 à 12.05.26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5400000">
            <a:off x="5443410" y="5478558"/>
            <a:ext cx="644209" cy="852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4" name="Ellipse 25"/>
          <p:cNvSpPr>
            <a:spLocks noChangeArrowheads="1"/>
          </p:cNvSpPr>
          <p:nvPr/>
        </p:nvSpPr>
        <p:spPr bwMode="auto">
          <a:xfrm>
            <a:off x="2228685" y="4926809"/>
            <a:ext cx="639763" cy="639762"/>
          </a:xfrm>
          <a:prstGeom prst="ellips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pic>
        <p:nvPicPr>
          <p:cNvPr id="47127" name="Picture 4" descr="Image 4.png                                                    000747BEMacintosh HD                   C0075863: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1088" y="362748"/>
            <a:ext cx="1243965" cy="115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28" name="Picture 3" descr="Image 4.png                                                    000747BEMacintosh HD                   C0075863: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458871" y="841893"/>
            <a:ext cx="710837" cy="656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29" name="Picture 5" descr="Image 4.png                                                    000747BEMacintosh HD                   C0075863: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2169708" y="1074057"/>
            <a:ext cx="414655" cy="384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7106" name="Grouper 5"/>
          <p:cNvGrpSpPr>
            <a:grpSpLocks/>
          </p:cNvGrpSpPr>
          <p:nvPr/>
        </p:nvGrpSpPr>
        <p:grpSpPr bwMode="auto">
          <a:xfrm>
            <a:off x="511088" y="1851823"/>
            <a:ext cx="2487612" cy="1149350"/>
            <a:chOff x="5638800" y="2743200"/>
            <a:chExt cx="3200400" cy="1479550"/>
          </a:xfrm>
        </p:grpSpPr>
        <p:pic>
          <p:nvPicPr>
            <p:cNvPr id="47125" name="Picture 6" descr="Image 4.png                                                    000747BEMacintosh HD                   C0075863: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8800" y="2743200"/>
              <a:ext cx="1600200" cy="1479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26" name="Picture 7" descr="Image 4.png                                                    000747BEMacintosh HD                   C0075863: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239000" y="2743200"/>
              <a:ext cx="1600200" cy="1479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7107" name="Grouper 3"/>
          <p:cNvGrpSpPr>
            <a:grpSpLocks/>
          </p:cNvGrpSpPr>
          <p:nvPr/>
        </p:nvGrpSpPr>
        <p:grpSpPr bwMode="auto">
          <a:xfrm>
            <a:off x="511088" y="3396460"/>
            <a:ext cx="2487612" cy="1149350"/>
            <a:chOff x="5638800" y="4648200"/>
            <a:chExt cx="3200400" cy="1479550"/>
          </a:xfrm>
        </p:grpSpPr>
        <p:pic>
          <p:nvPicPr>
            <p:cNvPr id="47123" name="Picture 8" descr="Image 4.png                                                    000747BEMacintosh HD                   C0075863: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8800" y="4648200"/>
              <a:ext cx="1600200" cy="1479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24" name="Picture 9" descr="Image 4.png                                                    000747BEMacintosh HD                   C0075863: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239000" y="4648200"/>
              <a:ext cx="1600200" cy="1479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7112" name="Grouper 21"/>
          <p:cNvGrpSpPr>
            <a:grpSpLocks/>
          </p:cNvGrpSpPr>
          <p:nvPr/>
        </p:nvGrpSpPr>
        <p:grpSpPr bwMode="auto">
          <a:xfrm>
            <a:off x="511088" y="4993485"/>
            <a:ext cx="2487612" cy="1149350"/>
            <a:chOff x="5638800" y="4648200"/>
            <a:chExt cx="3200400" cy="1479550"/>
          </a:xfrm>
        </p:grpSpPr>
        <p:pic>
          <p:nvPicPr>
            <p:cNvPr id="47117" name="Picture 8" descr="Image 4.png                                                    000747BEMacintosh HD                   C0075863: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8800" y="4648200"/>
              <a:ext cx="1600200" cy="1479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18" name="Picture 9" descr="Image 4.png                                                    000747BEMacintosh HD                   C0075863: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239000" y="4648200"/>
              <a:ext cx="1600200" cy="1479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7115" name="Ellipse 2"/>
          <p:cNvSpPr>
            <a:spLocks noChangeArrowheads="1"/>
          </p:cNvSpPr>
          <p:nvPr/>
        </p:nvSpPr>
        <p:spPr bwMode="auto">
          <a:xfrm>
            <a:off x="1954878" y="5332655"/>
            <a:ext cx="730178" cy="678340"/>
          </a:xfrm>
          <a:prstGeom prst="ellipse">
            <a:avLst/>
          </a:prstGeom>
          <a:noFill/>
          <a:ln w="76200" cmpd="sng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>
              <a:solidFill>
                <a:srgbClr val="FF0000"/>
              </a:solidFill>
            </a:endParaRPr>
          </a:p>
        </p:txBody>
      </p:sp>
      <p:sp>
        <p:nvSpPr>
          <p:cNvPr id="16395" name="AutoShape 11"/>
          <p:cNvSpPr>
            <a:spLocks noChangeArrowheads="1"/>
          </p:cNvSpPr>
          <p:nvPr/>
        </p:nvSpPr>
        <p:spPr bwMode="auto">
          <a:xfrm>
            <a:off x="2015167" y="3174209"/>
            <a:ext cx="304800" cy="3048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0021"/>
          </a:solidFill>
          <a:ln w="9525">
            <a:solidFill>
              <a:srgbClr val="FF002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16396" name="AutoShape 12"/>
          <p:cNvSpPr>
            <a:spLocks noChangeArrowheads="1"/>
          </p:cNvSpPr>
          <p:nvPr/>
        </p:nvSpPr>
        <p:spPr bwMode="auto">
          <a:xfrm>
            <a:off x="2548567" y="3301209"/>
            <a:ext cx="304800" cy="3048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0021"/>
          </a:solidFill>
          <a:ln w="9525">
            <a:solidFill>
              <a:srgbClr val="FF002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16394" name="AutoShape 10"/>
          <p:cNvSpPr>
            <a:spLocks noChangeArrowheads="1"/>
          </p:cNvSpPr>
          <p:nvPr/>
        </p:nvSpPr>
        <p:spPr bwMode="auto">
          <a:xfrm rot="16200000">
            <a:off x="2029455" y="4109246"/>
            <a:ext cx="304800" cy="304800"/>
          </a:xfrm>
          <a:prstGeom prst="downArrow">
            <a:avLst>
              <a:gd name="adj1" fmla="val 50000"/>
              <a:gd name="adj2" fmla="val 27083"/>
            </a:avLst>
          </a:prstGeom>
          <a:solidFill>
            <a:srgbClr val="FF0021"/>
          </a:solidFill>
          <a:ln w="9525">
            <a:solidFill>
              <a:srgbClr val="FF002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pic>
        <p:nvPicPr>
          <p:cNvPr id="28" name="Picture 3" descr="Image 4.png                                                    000747BEMacintosh HD                   C0075863: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4404390" y="4909597"/>
            <a:ext cx="710837" cy="656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 3" descr="Capture d’écran 2014-11-19 à 11.56.35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9046" y="4837488"/>
            <a:ext cx="715370" cy="730672"/>
          </a:xfrm>
          <a:prstGeom prst="rect">
            <a:avLst/>
          </a:prstGeom>
        </p:spPr>
      </p:pic>
      <p:pic>
        <p:nvPicPr>
          <p:cNvPr id="5" name="Image 4" descr="Capture d’écran 2014-11-19 à 11.58.10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1220" y="5615677"/>
            <a:ext cx="658435" cy="556178"/>
          </a:xfrm>
          <a:prstGeom prst="rect">
            <a:avLst/>
          </a:prstGeom>
        </p:spPr>
      </p:pic>
      <p:pic>
        <p:nvPicPr>
          <p:cNvPr id="6" name="Image 5" descr="Capture d’écran 2014-11-19 à 12.00.24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7221" y="5671825"/>
            <a:ext cx="1235926" cy="555306"/>
          </a:xfrm>
          <a:prstGeom prst="rect">
            <a:avLst/>
          </a:prstGeom>
        </p:spPr>
      </p:pic>
      <p:pic>
        <p:nvPicPr>
          <p:cNvPr id="7" name="Image 6" descr="Capture d’écran 2014-11-19 à 12.01.57.pn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9849" y="4919335"/>
            <a:ext cx="803524" cy="64723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17521" y="4837488"/>
            <a:ext cx="8610648" cy="15000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75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66095" y="284007"/>
            <a:ext cx="8599715" cy="369331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3200" dirty="0" smtClean="0">
                <a:latin typeface="Helvetica"/>
                <a:cs typeface="Helvetica"/>
              </a:rPr>
              <a:t>  </a:t>
            </a:r>
            <a:r>
              <a:rPr lang="fr-FR" sz="3600" dirty="0" smtClean="0">
                <a:latin typeface="Helvetica"/>
                <a:cs typeface="Helvetica"/>
              </a:rPr>
              <a:t> L’ efficacité de l’apprentissage de la lecture chez l’enfant dépend [… ] de l’adéquation de la méthode d’enseignement avec la structure préexistante de nos réseaux cérébraux.</a:t>
            </a:r>
          </a:p>
          <a:p>
            <a:endParaRPr lang="fr-FR" sz="3600" i="1" dirty="0">
              <a:solidFill>
                <a:srgbClr val="000000"/>
              </a:solidFill>
              <a:latin typeface="Helvetica"/>
              <a:cs typeface="Helvetica"/>
            </a:endParaRPr>
          </a:p>
          <a:p>
            <a:pPr algn="r"/>
            <a:r>
              <a:rPr lang="fr-FR" b="1" dirty="0" smtClean="0">
                <a:solidFill>
                  <a:srgbClr val="660066"/>
                </a:solidFill>
                <a:latin typeface="Helvetica"/>
                <a:cs typeface="Helvetica"/>
              </a:rPr>
              <a:t>S. Dehaene (2007). Les neurones de la lecture. Odile Jacob, p.233</a:t>
            </a:r>
            <a:r>
              <a:rPr lang="fr-FR" dirty="0" smtClean="0">
                <a:solidFill>
                  <a:srgbClr val="000000"/>
                </a:solidFill>
                <a:latin typeface="Helvetica"/>
                <a:cs typeface="Helvetica"/>
              </a:rPr>
              <a:t>  </a:t>
            </a:r>
            <a:r>
              <a:rPr lang="fr-FR" dirty="0" smtClean="0">
                <a:solidFill>
                  <a:srgbClr val="660066"/>
                </a:solidFill>
                <a:latin typeface="Helvetica"/>
                <a:cs typeface="Helvetica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335069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66095" y="1492663"/>
            <a:ext cx="8599715" cy="30777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3200" dirty="0" smtClean="0">
                <a:latin typeface="Helvetica"/>
                <a:cs typeface="Helvetica"/>
              </a:rPr>
              <a:t>  </a:t>
            </a:r>
            <a:r>
              <a:rPr lang="fr-FR" sz="3600" dirty="0" smtClean="0">
                <a:latin typeface="Helvetica"/>
                <a:cs typeface="Helvetica"/>
              </a:rPr>
              <a:t> « Il importe que les parents et les éducateurs aient une idée claire des changements que la lecture opère dans le cerveau de l’enfant »</a:t>
            </a:r>
          </a:p>
          <a:p>
            <a:endParaRPr lang="fr-FR" sz="3200" dirty="0" smtClean="0">
              <a:latin typeface="Helvetica"/>
              <a:cs typeface="Helvetica"/>
            </a:endParaRPr>
          </a:p>
          <a:p>
            <a:pPr algn="r"/>
            <a:r>
              <a:rPr lang="fr-FR" b="1" dirty="0" smtClean="0">
                <a:solidFill>
                  <a:srgbClr val="660066"/>
                </a:solidFill>
                <a:latin typeface="Helvetica"/>
                <a:cs typeface="Helvetica"/>
              </a:rPr>
              <a:t>S. Dehaene (2007). Les neurones de la lecture. Odile Jacob, p. 422</a:t>
            </a:r>
            <a:endParaRPr lang="fr-FR" b="1" dirty="0" smtClean="0">
              <a:solidFill>
                <a:srgbClr val="000000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1199509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66095" y="1128354"/>
            <a:ext cx="8599715" cy="507831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3200" dirty="0" smtClean="0">
                <a:latin typeface="Helvetica"/>
                <a:cs typeface="Helvetica"/>
              </a:rPr>
              <a:t>  </a:t>
            </a:r>
            <a:r>
              <a:rPr lang="fr-FR" sz="3600" dirty="0" smtClean="0">
                <a:latin typeface="Helvetica"/>
                <a:cs typeface="Helvetica"/>
              </a:rPr>
              <a:t> « Le système visuel et les aires du langage forment une magnifique petite machine neuronale </a:t>
            </a:r>
            <a:r>
              <a:rPr lang="fr-FR" sz="3600" b="1" dirty="0" smtClean="0">
                <a:solidFill>
                  <a:srgbClr val="FF0000"/>
                </a:solidFill>
                <a:latin typeface="Helvetica"/>
                <a:cs typeface="Helvetica"/>
              </a:rPr>
              <a:t>que l’éducation  recycle en un système expert de lecture</a:t>
            </a:r>
            <a:r>
              <a:rPr lang="fr-FR" sz="3600" dirty="0" smtClean="0">
                <a:latin typeface="Helvetica"/>
                <a:cs typeface="Helvetica"/>
              </a:rPr>
              <a:t>. En comprendre le fonctionnement intime ne peut que faciliter l’enseignement. »</a:t>
            </a:r>
          </a:p>
          <a:p>
            <a:r>
              <a:rPr lang="fr-FR" sz="3600" dirty="0" smtClean="0">
                <a:latin typeface="Helvetica"/>
                <a:cs typeface="Helvetica"/>
              </a:rPr>
              <a:t> </a:t>
            </a:r>
          </a:p>
          <a:p>
            <a:pPr algn="r"/>
            <a:r>
              <a:rPr lang="fr-FR" b="1" dirty="0" smtClean="0">
                <a:solidFill>
                  <a:srgbClr val="660066"/>
                </a:solidFill>
                <a:latin typeface="Helvetica"/>
                <a:cs typeface="Helvetica"/>
              </a:rPr>
              <a:t>S. Dehaene (2007). Les neurones de la lecture. </a:t>
            </a:r>
          </a:p>
          <a:p>
            <a:pPr algn="r"/>
            <a:r>
              <a:rPr lang="fr-FR" b="1" dirty="0" smtClean="0">
                <a:solidFill>
                  <a:srgbClr val="660066"/>
                </a:solidFill>
                <a:latin typeface="Helvetica"/>
                <a:cs typeface="Helvetica"/>
              </a:rPr>
              <a:t>Odile Jacob, p. 422 </a:t>
            </a:r>
            <a:endParaRPr lang="fr-FR" b="1" dirty="0" smtClean="0">
              <a:solidFill>
                <a:srgbClr val="000000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7709905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90286" y="278190"/>
            <a:ext cx="8563428" cy="4247317"/>
          </a:xfrm>
          <a:prstGeom prst="rect">
            <a:avLst/>
          </a:prstGeom>
          <a:solidFill>
            <a:schemeClr val="bg1"/>
          </a:solidFill>
          <a:ln w="9525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3600" dirty="0" smtClean="0"/>
              <a:t>   </a:t>
            </a:r>
            <a:r>
              <a:rPr lang="fr-FR" sz="3600" dirty="0" smtClean="0">
                <a:latin typeface="Helvetica"/>
                <a:cs typeface="Helvetica"/>
              </a:rPr>
              <a:t>On voit apparaître une véritable </a:t>
            </a:r>
            <a:r>
              <a:rPr lang="fr-FR" sz="3600" b="1" dirty="0" smtClean="0">
                <a:solidFill>
                  <a:srgbClr val="FF0000"/>
                </a:solidFill>
                <a:latin typeface="Helvetica"/>
                <a:cs typeface="Helvetica"/>
              </a:rPr>
              <a:t>neuroscience de l’éducation</a:t>
            </a:r>
            <a:r>
              <a:rPr lang="fr-FR" sz="3600" dirty="0" smtClean="0">
                <a:latin typeface="Helvetica"/>
                <a:cs typeface="Helvetica"/>
              </a:rPr>
              <a:t>, capable d’exploiter les nouvelles images du cerveau afin d’ optimiser les stratégies d’enseignement et les adapter à chaque cerveau d’enfant ou d’adulte.</a:t>
            </a:r>
          </a:p>
          <a:p>
            <a:pPr algn="r"/>
            <a:endParaRPr lang="fr-FR" b="1" dirty="0" smtClean="0">
              <a:solidFill>
                <a:srgbClr val="800080"/>
              </a:solidFill>
              <a:latin typeface="Helvetica"/>
              <a:cs typeface="Helvetica"/>
            </a:endParaRPr>
          </a:p>
          <a:p>
            <a:pPr algn="r"/>
            <a:r>
              <a:rPr lang="fr-FR" b="1" dirty="0">
                <a:solidFill>
                  <a:srgbClr val="660066"/>
                </a:solidFill>
                <a:latin typeface="Helvetica"/>
                <a:cs typeface="Helvetica"/>
              </a:rPr>
              <a:t>S. Dehaene (2007). Les neurones de la lecture. </a:t>
            </a:r>
          </a:p>
          <a:p>
            <a:pPr algn="r"/>
            <a:r>
              <a:rPr lang="fr-FR" b="1" dirty="0">
                <a:solidFill>
                  <a:srgbClr val="660066"/>
                </a:solidFill>
                <a:latin typeface="Helvetica"/>
                <a:cs typeface="Helvetica"/>
              </a:rPr>
              <a:t>Odile Jacob, p. </a:t>
            </a:r>
            <a:r>
              <a:rPr lang="fr-FR" b="1" dirty="0" smtClean="0">
                <a:solidFill>
                  <a:srgbClr val="660066"/>
                </a:solidFill>
                <a:latin typeface="Helvetica"/>
                <a:cs typeface="Helvetica"/>
              </a:rPr>
              <a:t>23 </a:t>
            </a:r>
            <a:endParaRPr lang="fr-FR" b="1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0286" y="1108364"/>
            <a:ext cx="6533078" cy="554181"/>
          </a:xfrm>
          <a:prstGeom prst="rect">
            <a:avLst/>
          </a:prstGeom>
          <a:noFill/>
          <a:ln w="28575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2492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272997" y="186337"/>
            <a:ext cx="5792276" cy="5570756"/>
          </a:xfrm>
          <a:prstGeom prst="rect">
            <a:avLst/>
          </a:prstGeom>
          <a:solidFill>
            <a:schemeClr val="bg1"/>
          </a:solidFill>
          <a:ln w="9525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  </a:t>
            </a:r>
            <a:r>
              <a:rPr lang="fr-FR" sz="3600" dirty="0" smtClean="0">
                <a:latin typeface="Helvetica"/>
                <a:cs typeface="Helvetica"/>
              </a:rPr>
              <a:t> « Les sciences cognitives ne prescrivent pas de méthode unique d’enseignement.</a:t>
            </a:r>
          </a:p>
          <a:p>
            <a:r>
              <a:rPr lang="fr-FR" sz="3600" dirty="0" smtClean="0">
                <a:latin typeface="Helvetica"/>
                <a:cs typeface="Helvetica"/>
              </a:rPr>
              <a:t>   Elles peuvent, par contre, contribuer à évaluer scientifiquement l’efficacité de méthodes existantes ».</a:t>
            </a:r>
          </a:p>
          <a:p>
            <a:endParaRPr lang="fr-FR" sz="3200" dirty="0" smtClean="0">
              <a:latin typeface="Helvetica"/>
              <a:cs typeface="Helvetica"/>
            </a:endParaRPr>
          </a:p>
          <a:p>
            <a:pPr algn="r"/>
            <a:r>
              <a:rPr lang="fr-FR" b="1" dirty="0" smtClean="0">
                <a:solidFill>
                  <a:srgbClr val="660066"/>
                </a:solidFill>
                <a:latin typeface="Helvetica"/>
                <a:cs typeface="Helvetica"/>
              </a:rPr>
              <a:t>http://</a:t>
            </a:r>
            <a:r>
              <a:rPr lang="fr-FR" b="1" dirty="0" err="1" smtClean="0">
                <a:solidFill>
                  <a:srgbClr val="660066"/>
                </a:solidFill>
                <a:latin typeface="Helvetica"/>
                <a:cs typeface="Helvetica"/>
              </a:rPr>
              <a:t>www.college</a:t>
            </a:r>
            <a:r>
              <a:rPr lang="fr-FR" b="1" dirty="0" smtClean="0">
                <a:solidFill>
                  <a:srgbClr val="660066"/>
                </a:solidFill>
                <a:latin typeface="Helvetica"/>
                <a:cs typeface="Helvetica"/>
              </a:rPr>
              <a:t>-de-</a:t>
            </a:r>
            <a:r>
              <a:rPr lang="fr-FR" b="1" dirty="0" err="1" smtClean="0">
                <a:solidFill>
                  <a:srgbClr val="660066"/>
                </a:solidFill>
                <a:latin typeface="Helvetica"/>
                <a:cs typeface="Helvetica"/>
              </a:rPr>
              <a:t>france.fr</a:t>
            </a:r>
            <a:r>
              <a:rPr lang="fr-FR" b="1" dirty="0" smtClean="0">
                <a:solidFill>
                  <a:srgbClr val="660066"/>
                </a:solidFill>
                <a:latin typeface="Helvetica"/>
                <a:cs typeface="Helvetica"/>
              </a:rPr>
              <a:t>/site/</a:t>
            </a:r>
            <a:r>
              <a:rPr lang="fr-FR" b="1" dirty="0" err="1" smtClean="0">
                <a:solidFill>
                  <a:srgbClr val="660066"/>
                </a:solidFill>
                <a:latin typeface="Helvetica"/>
                <a:cs typeface="Helvetica"/>
              </a:rPr>
              <a:t>stanislas-dehaene</a:t>
            </a:r>
            <a:r>
              <a:rPr lang="fr-FR" b="1" dirty="0" smtClean="0">
                <a:solidFill>
                  <a:srgbClr val="660066"/>
                </a:solidFill>
                <a:latin typeface="Helvetica"/>
                <a:cs typeface="Helvetica"/>
              </a:rPr>
              <a:t>/symposium-2012</a:t>
            </a:r>
          </a:p>
        </p:txBody>
      </p:sp>
      <p:pic>
        <p:nvPicPr>
          <p:cNvPr id="3" name="Image 2" descr="Capture d’écran 2014-10-29 à 16.35.3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11" y="157190"/>
            <a:ext cx="3048000" cy="3733800"/>
          </a:xfrm>
          <a:prstGeom prst="rect">
            <a:avLst/>
          </a:prstGeom>
        </p:spPr>
      </p:pic>
      <p:pic>
        <p:nvPicPr>
          <p:cNvPr id="4" name="Image 3" descr="Capture d’écran 2014-10-15 à 18.38.33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11" y="4287633"/>
            <a:ext cx="3048979" cy="1602774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97611" y="6475551"/>
            <a:ext cx="88932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latin typeface="Helvetica"/>
                <a:cs typeface="Helvetica"/>
              </a:rPr>
              <a:t>http://</a:t>
            </a:r>
            <a:r>
              <a:rPr lang="fr-FR" sz="1400" dirty="0" err="1">
                <a:latin typeface="Helvetica"/>
                <a:cs typeface="Helvetica"/>
              </a:rPr>
              <a:t>www.college</a:t>
            </a:r>
            <a:r>
              <a:rPr lang="fr-FR" sz="1400" dirty="0">
                <a:latin typeface="Helvetica"/>
                <a:cs typeface="Helvetica"/>
              </a:rPr>
              <a:t>-de-</a:t>
            </a:r>
            <a:r>
              <a:rPr lang="fr-FR" sz="1400" dirty="0" err="1">
                <a:latin typeface="Helvetica"/>
                <a:cs typeface="Helvetica"/>
              </a:rPr>
              <a:t>france.fr</a:t>
            </a:r>
            <a:r>
              <a:rPr lang="fr-FR" sz="1400" dirty="0">
                <a:latin typeface="Helvetica"/>
                <a:cs typeface="Helvetica"/>
              </a:rPr>
              <a:t>/media/</a:t>
            </a:r>
            <a:r>
              <a:rPr lang="fr-FR" sz="1400" dirty="0" err="1">
                <a:latin typeface="Helvetica"/>
                <a:cs typeface="Helvetica"/>
              </a:rPr>
              <a:t>stanislas-dehaene</a:t>
            </a:r>
            <a:r>
              <a:rPr lang="fr-FR" sz="1400" dirty="0">
                <a:latin typeface="Helvetica"/>
                <a:cs typeface="Helvetica"/>
              </a:rPr>
              <a:t>/UPL22237_Cours4_DeuxVoiesDeLecture.pdf</a:t>
            </a:r>
          </a:p>
        </p:txBody>
      </p:sp>
    </p:spTree>
    <p:extLst>
      <p:ext uri="{BB962C8B-B14F-4D97-AF65-F5344CB8AC3E}">
        <p14:creationId xmlns:p14="http://schemas.microsoft.com/office/powerpoint/2010/main" val="9156374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406" name="Picture 14" descr="Image 3.png                                                    000747BEMacintosh HD                   C0075863: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3152" y="677603"/>
            <a:ext cx="2312988" cy="2384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407" name="Picture 15" descr="Image 2.png                                                    000747BEMacintosh HD                   C0075863: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0" y="144203"/>
            <a:ext cx="2733675" cy="3649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157686" y="3974852"/>
            <a:ext cx="8814662" cy="233910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3200" dirty="0" smtClean="0">
                <a:latin typeface="Helvetica"/>
                <a:cs typeface="Helvetica"/>
              </a:rPr>
              <a:t>   </a:t>
            </a:r>
            <a:r>
              <a:rPr lang="fr-FR" sz="3200" i="1" dirty="0">
                <a:solidFill>
                  <a:srgbClr val="660066"/>
                </a:solidFill>
              </a:rPr>
              <a:t>Et n’oublions pas que…</a:t>
            </a:r>
          </a:p>
          <a:p>
            <a:r>
              <a:rPr lang="fr-FR" sz="3200" dirty="0" smtClean="0">
                <a:latin typeface="Helvetica"/>
                <a:cs typeface="Helvetica"/>
              </a:rPr>
              <a:t>« … chaque journée passée à l’école modifie un nombre vertigineux de synapses »</a:t>
            </a:r>
          </a:p>
          <a:p>
            <a:endParaRPr lang="fr-FR" sz="3200" dirty="0" smtClean="0">
              <a:latin typeface="Helvetica"/>
              <a:cs typeface="Helvetica"/>
            </a:endParaRPr>
          </a:p>
          <a:p>
            <a:pPr algn="r"/>
            <a:r>
              <a:rPr lang="fr-FR" b="1" dirty="0">
                <a:solidFill>
                  <a:srgbClr val="660066"/>
                </a:solidFill>
                <a:latin typeface="Helvetica"/>
                <a:cs typeface="Helvetica"/>
              </a:rPr>
              <a:t>S. Dehaene (2007). Les neurones de la lecture. </a:t>
            </a:r>
            <a:r>
              <a:rPr lang="fr-FR" b="1" dirty="0" smtClean="0">
                <a:solidFill>
                  <a:srgbClr val="660066"/>
                </a:solidFill>
                <a:latin typeface="Helvetica"/>
                <a:cs typeface="Helvetica"/>
              </a:rPr>
              <a:t>Odile </a:t>
            </a:r>
            <a:r>
              <a:rPr lang="fr-FR" b="1" dirty="0">
                <a:solidFill>
                  <a:srgbClr val="660066"/>
                </a:solidFill>
                <a:latin typeface="Helvetica"/>
                <a:cs typeface="Helvetica"/>
              </a:rPr>
              <a:t>Jacob, p. </a:t>
            </a:r>
            <a:r>
              <a:rPr lang="fr-FR" b="1" dirty="0" smtClean="0">
                <a:solidFill>
                  <a:srgbClr val="660066"/>
                </a:solidFill>
                <a:latin typeface="Helvetica"/>
                <a:cs typeface="Helvetica"/>
              </a:rPr>
              <a:t>120</a:t>
            </a:r>
            <a:endParaRPr lang="fr-FR" b="1" dirty="0">
              <a:solidFill>
                <a:srgbClr val="660066"/>
              </a:solidFill>
              <a:latin typeface="Helvetica"/>
              <a:cs typeface="Helvetica"/>
            </a:endParaRPr>
          </a:p>
        </p:txBody>
      </p:sp>
      <p:pic>
        <p:nvPicPr>
          <p:cNvPr id="7" name="Picture 25" descr="Image 2.png                                                    0007EFF9Macintosh HD                   C2A19A1C: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108" y="589935"/>
            <a:ext cx="2623537" cy="32039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44207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768593" y="4171069"/>
            <a:ext cx="482173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err="1" smtClean="0"/>
              <a:t>combes@univ-perp.fr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991120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0444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43398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0464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cteur droit 7"/>
          <p:cNvCxnSpPr/>
          <p:nvPr/>
        </p:nvCxnSpPr>
        <p:spPr>
          <a:xfrm>
            <a:off x="5886714" y="5708891"/>
            <a:ext cx="0" cy="51205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6" name="Grouper 45"/>
          <p:cNvGrpSpPr/>
          <p:nvPr/>
        </p:nvGrpSpPr>
        <p:grpSpPr>
          <a:xfrm>
            <a:off x="1281200" y="89905"/>
            <a:ext cx="6922973" cy="6675382"/>
            <a:chOff x="1429610" y="282947"/>
            <a:chExt cx="6457777" cy="6119303"/>
          </a:xfrm>
        </p:grpSpPr>
        <p:grpSp>
          <p:nvGrpSpPr>
            <p:cNvPr id="29" name="Grouper 28"/>
            <p:cNvGrpSpPr/>
            <p:nvPr/>
          </p:nvGrpSpPr>
          <p:grpSpPr>
            <a:xfrm>
              <a:off x="1429610" y="282947"/>
              <a:ext cx="6457777" cy="6119303"/>
              <a:chOff x="1474564" y="282947"/>
              <a:chExt cx="6457777" cy="6119303"/>
            </a:xfrm>
          </p:grpSpPr>
          <p:grpSp>
            <p:nvGrpSpPr>
              <p:cNvPr id="26" name="Grouper 25"/>
              <p:cNvGrpSpPr/>
              <p:nvPr/>
            </p:nvGrpSpPr>
            <p:grpSpPr>
              <a:xfrm>
                <a:off x="1474564" y="282947"/>
                <a:ext cx="6457777" cy="6119303"/>
                <a:chOff x="1474564" y="282947"/>
                <a:chExt cx="6457777" cy="6119303"/>
              </a:xfrm>
            </p:grpSpPr>
            <p:grpSp>
              <p:nvGrpSpPr>
                <p:cNvPr id="15" name="Grouper 14"/>
                <p:cNvGrpSpPr/>
                <p:nvPr/>
              </p:nvGrpSpPr>
              <p:grpSpPr>
                <a:xfrm>
                  <a:off x="1474564" y="282947"/>
                  <a:ext cx="6457777" cy="6119303"/>
                  <a:chOff x="1474564" y="282947"/>
                  <a:chExt cx="6457777" cy="6119303"/>
                </a:xfrm>
              </p:grpSpPr>
              <p:grpSp>
                <p:nvGrpSpPr>
                  <p:cNvPr id="3" name="Grouper 2"/>
                  <p:cNvGrpSpPr/>
                  <p:nvPr/>
                </p:nvGrpSpPr>
                <p:grpSpPr>
                  <a:xfrm>
                    <a:off x="1474564" y="282947"/>
                    <a:ext cx="6457777" cy="6119303"/>
                    <a:chOff x="1634881" y="399456"/>
                    <a:chExt cx="5778370" cy="6119303"/>
                  </a:xfrm>
                  <a:solidFill>
                    <a:schemeClr val="bg1"/>
                  </a:solidFill>
                </p:grpSpPr>
                <p:pic>
                  <p:nvPicPr>
                    <p:cNvPr id="2" name="Image 1" descr="phylogéhie humains 001.jpg"/>
                    <p:cNvPicPr>
                      <a:picLocks noChangeAspect="1"/>
                    </p:cNvPicPr>
                    <p:nvPr/>
                  </p:nvPicPr>
                  <p:blipFill>
                    <a:blip r:embed="rId2" cstate="email"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634881" y="399456"/>
                      <a:ext cx="5778370" cy="6119303"/>
                    </a:xfrm>
                    <a:prstGeom prst="rect">
                      <a:avLst/>
                    </a:prstGeom>
                    <a:grpFill/>
                    <a:ln>
                      <a:solidFill>
                        <a:srgbClr val="FFFFFF"/>
                      </a:solidFill>
                      <a:round/>
                    </a:ln>
                  </p:spPr>
                </p:pic>
                <p:cxnSp>
                  <p:nvCxnSpPr>
                    <p:cNvPr id="14" name="Connecteur droit 13"/>
                    <p:cNvCxnSpPr/>
                    <p:nvPr/>
                  </p:nvCxnSpPr>
                  <p:spPr>
                    <a:xfrm>
                      <a:off x="5582839" y="5743844"/>
                      <a:ext cx="0" cy="512059"/>
                    </a:xfrm>
                    <a:prstGeom prst="line">
                      <a:avLst/>
                    </a:prstGeom>
                    <a:grpFill/>
                    <a:ln>
                      <a:solidFill>
                        <a:srgbClr val="FFFFFF"/>
                      </a:solidFill>
                      <a:round/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4" name="Rectangle 3"/>
                  <p:cNvSpPr/>
                  <p:nvPr/>
                </p:nvSpPr>
                <p:spPr>
                  <a:xfrm>
                    <a:off x="1573403" y="1719417"/>
                    <a:ext cx="809179" cy="4419977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rgbClr val="FFFFFF"/>
                    </a:solidFill>
                  </a:ln>
                  <a:effectLst>
                    <a:outerShdw blurRad="40000" dist="23000" dir="5400000" sx="0" sy="0" rotWithShape="0">
                      <a:schemeClr val="bg1">
                        <a:alpha val="35000"/>
                      </a:schemeClr>
                    </a:outerShdw>
                  </a:effectLst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>
                      <a:ln>
                        <a:solidFill>
                          <a:schemeClr val="bg1"/>
                        </a:solidFill>
                      </a:ln>
                      <a:noFill/>
                    </a:endParaRPr>
                  </a:p>
                </p:txBody>
              </p:sp>
              <p:sp>
                <p:nvSpPr>
                  <p:cNvPr id="13" name="Rectangle 12"/>
                  <p:cNvSpPr/>
                  <p:nvPr/>
                </p:nvSpPr>
                <p:spPr>
                  <a:xfrm>
                    <a:off x="6743156" y="1719417"/>
                    <a:ext cx="1078905" cy="4501533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rgbClr val="FFFFFF"/>
                    </a:solidFill>
                  </a:ln>
                  <a:effectLst>
                    <a:outerShdw blurRad="40000" dist="23000" dir="5400000" sx="0" sy="0" rotWithShape="0">
                      <a:schemeClr val="bg1">
                        <a:alpha val="35000"/>
                      </a:schemeClr>
                    </a:outerShdw>
                  </a:effectLst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>
                      <a:ln>
                        <a:solidFill>
                          <a:schemeClr val="bg1"/>
                        </a:solidFill>
                      </a:ln>
                      <a:noFill/>
                    </a:endParaRPr>
                  </a:p>
                </p:txBody>
              </p:sp>
            </p:grpSp>
            <p:sp>
              <p:nvSpPr>
                <p:cNvPr id="23" name="Rectangle 22"/>
                <p:cNvSpPr/>
                <p:nvPr/>
              </p:nvSpPr>
              <p:spPr>
                <a:xfrm>
                  <a:off x="2270196" y="438283"/>
                  <a:ext cx="1078905" cy="138227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FFFFFF"/>
                  </a:solidFill>
                </a:ln>
                <a:effectLst>
                  <a:outerShdw blurRad="40000" dist="23000" dir="5400000" sx="0" sy="0" rotWithShape="0">
                    <a:schemeClr val="bg1">
                      <a:alpha val="35000"/>
                    </a:scheme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>
                    <a:ln>
                      <a:solidFill>
                        <a:schemeClr val="bg1"/>
                      </a:solidFill>
                    </a:ln>
                    <a:noFill/>
                  </a:endParaRPr>
                </a:p>
              </p:txBody>
            </p:sp>
            <p:sp>
              <p:nvSpPr>
                <p:cNvPr id="24" name="Rectangle 23"/>
                <p:cNvSpPr/>
                <p:nvPr/>
              </p:nvSpPr>
              <p:spPr>
                <a:xfrm>
                  <a:off x="3214237" y="438283"/>
                  <a:ext cx="988997" cy="138227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FFFFFF"/>
                  </a:solidFill>
                </a:ln>
                <a:effectLst>
                  <a:outerShdw blurRad="40000" dist="23000" dir="5400000" sx="0" sy="0" rotWithShape="0">
                    <a:schemeClr val="bg1">
                      <a:alpha val="35000"/>
                    </a:scheme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>
                    <a:ln>
                      <a:solidFill>
                        <a:schemeClr val="bg1"/>
                      </a:solidFill>
                    </a:ln>
                    <a:noFill/>
                  </a:endParaRPr>
                </a:p>
              </p:txBody>
            </p:sp>
          </p:grpSp>
          <p:sp>
            <p:nvSpPr>
              <p:cNvPr id="28" name="Rectangle 27"/>
              <p:cNvSpPr/>
              <p:nvPr/>
            </p:nvSpPr>
            <p:spPr>
              <a:xfrm>
                <a:off x="2135332" y="1719417"/>
                <a:ext cx="1078905" cy="114776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FFFF"/>
                </a:solidFill>
              </a:ln>
              <a:effectLst>
                <a:outerShdw blurRad="40000" dist="23000" dir="5400000" sx="0" sy="0" rotWithShape="0">
                  <a:schemeClr val="bg1">
                    <a:alpha val="35000"/>
                  </a:scheme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ln>
                    <a:solidFill>
                      <a:schemeClr val="bg1"/>
                    </a:solidFill>
                  </a:ln>
                  <a:noFill/>
                </a:endParaRPr>
              </a:p>
            </p:txBody>
          </p:sp>
        </p:grpSp>
        <p:grpSp>
          <p:nvGrpSpPr>
            <p:cNvPr id="35" name="Grouper 34"/>
            <p:cNvGrpSpPr/>
            <p:nvPr/>
          </p:nvGrpSpPr>
          <p:grpSpPr>
            <a:xfrm>
              <a:off x="2764695" y="1820558"/>
              <a:ext cx="3077065" cy="4400392"/>
              <a:chOff x="2809649" y="1820558"/>
              <a:chExt cx="3077065" cy="4400392"/>
            </a:xfrm>
          </p:grpSpPr>
          <p:cxnSp>
            <p:nvCxnSpPr>
              <p:cNvPr id="31" name="Connecteur droit 30"/>
              <p:cNvCxnSpPr/>
              <p:nvPr/>
            </p:nvCxnSpPr>
            <p:spPr>
              <a:xfrm>
                <a:off x="5886714" y="5627335"/>
                <a:ext cx="0" cy="59361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Connecteur droit 32"/>
              <p:cNvCxnSpPr/>
              <p:nvPr/>
            </p:nvCxnSpPr>
            <p:spPr>
              <a:xfrm flipH="1" flipV="1">
                <a:off x="2809649" y="1820558"/>
                <a:ext cx="472020" cy="78666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7" name="Ellipse 36"/>
            <p:cNvSpPr/>
            <p:nvPr/>
          </p:nvSpPr>
          <p:spPr>
            <a:xfrm>
              <a:off x="3139544" y="2517235"/>
              <a:ext cx="194341" cy="17996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40" name="Grouper 39"/>
            <p:cNvGrpSpPr/>
            <p:nvPr/>
          </p:nvGrpSpPr>
          <p:grpSpPr>
            <a:xfrm>
              <a:off x="2415241" y="2822233"/>
              <a:ext cx="1642949" cy="1846101"/>
              <a:chOff x="2460195" y="2731495"/>
              <a:chExt cx="1642949" cy="1846101"/>
            </a:xfrm>
          </p:grpSpPr>
          <p:sp>
            <p:nvSpPr>
              <p:cNvPr id="38" name="ZoneTexte 37"/>
              <p:cNvSpPr txBox="1"/>
              <p:nvPr/>
            </p:nvSpPr>
            <p:spPr>
              <a:xfrm>
                <a:off x="2460195" y="3623489"/>
                <a:ext cx="1642949" cy="954107"/>
              </a:xfrm>
              <a:prstGeom prst="rect">
                <a:avLst/>
              </a:prstGeom>
              <a:noFill/>
              <a:ln w="9525" cmpd="sng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800" dirty="0">
                    <a:latin typeface="Helvetica"/>
                    <a:cs typeface="Helvetica"/>
                  </a:rPr>
                  <a:t>a</a:t>
                </a:r>
                <a:r>
                  <a:rPr lang="fr-FR" sz="2800" dirty="0" smtClean="0">
                    <a:latin typeface="Helvetica"/>
                    <a:cs typeface="Helvetica"/>
                  </a:rPr>
                  <a:t>ncêtre</a:t>
                </a:r>
              </a:p>
              <a:p>
                <a:pPr algn="ctr"/>
                <a:r>
                  <a:rPr lang="fr-FR" sz="2800" dirty="0" smtClean="0">
                    <a:latin typeface="Helvetica"/>
                    <a:cs typeface="Helvetica"/>
                  </a:rPr>
                  <a:t>commun</a:t>
                </a:r>
                <a:endParaRPr lang="fr-FR" sz="2800" dirty="0">
                  <a:latin typeface="Helvetica"/>
                  <a:cs typeface="Helvetica"/>
                </a:endParaRPr>
              </a:p>
            </p:txBody>
          </p:sp>
          <p:sp>
            <p:nvSpPr>
              <p:cNvPr id="39" name="Flèche vers le haut 38"/>
              <p:cNvSpPr/>
              <p:nvPr/>
            </p:nvSpPr>
            <p:spPr>
              <a:xfrm>
                <a:off x="2941883" y="2731495"/>
                <a:ext cx="679572" cy="891994"/>
              </a:xfrm>
              <a:prstGeom prst="up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43" name="Ellipse 42"/>
            <p:cNvSpPr/>
            <p:nvPr/>
          </p:nvSpPr>
          <p:spPr>
            <a:xfrm>
              <a:off x="3598978" y="1730655"/>
              <a:ext cx="194341" cy="17996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4" name="Ellipse 43"/>
            <p:cNvSpPr/>
            <p:nvPr/>
          </p:nvSpPr>
          <p:spPr>
            <a:xfrm>
              <a:off x="2716454" y="1730655"/>
              <a:ext cx="194341" cy="17996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5" name="Image 4" descr="Capture d’écran 2014-11-04 à 16.55.58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7352" y="259357"/>
            <a:ext cx="915661" cy="1045133"/>
          </a:xfrm>
          <a:prstGeom prst="rect">
            <a:avLst/>
          </a:prstGeom>
        </p:spPr>
      </p:pic>
      <p:sp>
        <p:nvSpPr>
          <p:cNvPr id="6" name="Flèche vers le bas 5"/>
          <p:cNvSpPr/>
          <p:nvPr/>
        </p:nvSpPr>
        <p:spPr>
          <a:xfrm>
            <a:off x="2439279" y="1304490"/>
            <a:ext cx="546362" cy="303427"/>
          </a:xfrm>
          <a:prstGeom prst="downArrow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Flèche vers le bas 31"/>
          <p:cNvSpPr/>
          <p:nvPr/>
        </p:nvSpPr>
        <p:spPr>
          <a:xfrm>
            <a:off x="3428275" y="1304490"/>
            <a:ext cx="546362" cy="303427"/>
          </a:xfrm>
          <a:prstGeom prst="downArrow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1281200" y="89905"/>
            <a:ext cx="6922973" cy="66753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4" name="Image 33" descr="Capture d’écran 2014-11-19 à 18.43.01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9567" y="203308"/>
            <a:ext cx="1168400" cy="1101182"/>
          </a:xfrm>
          <a:prstGeom prst="rect">
            <a:avLst/>
          </a:prstGeom>
        </p:spPr>
      </p:pic>
      <p:cxnSp>
        <p:nvCxnSpPr>
          <p:cNvPr id="11" name="Connecteur droit 10"/>
          <p:cNvCxnSpPr/>
          <p:nvPr/>
        </p:nvCxnSpPr>
        <p:spPr>
          <a:xfrm>
            <a:off x="3498738" y="1875665"/>
            <a:ext cx="216207" cy="98161"/>
          </a:xfrm>
          <a:prstGeom prst="line">
            <a:avLst/>
          </a:prstGeom>
          <a:ln w="762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/>
          <p:cNvCxnSpPr/>
          <p:nvPr/>
        </p:nvCxnSpPr>
        <p:spPr>
          <a:xfrm>
            <a:off x="3428275" y="1973826"/>
            <a:ext cx="216207" cy="98161"/>
          </a:xfrm>
          <a:prstGeom prst="line">
            <a:avLst/>
          </a:prstGeom>
          <a:ln w="762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/>
          <p:cNvCxnSpPr/>
          <p:nvPr/>
        </p:nvCxnSpPr>
        <p:spPr>
          <a:xfrm>
            <a:off x="1773360" y="5464528"/>
            <a:ext cx="216207" cy="98161"/>
          </a:xfrm>
          <a:prstGeom prst="line">
            <a:avLst/>
          </a:prstGeom>
          <a:ln w="762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2266342" y="5204458"/>
            <a:ext cx="30976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Helvetica"/>
                <a:cs typeface="Helvetica"/>
              </a:rPr>
              <a:t>langage</a:t>
            </a:r>
          </a:p>
          <a:p>
            <a:r>
              <a:rPr lang="fr-FR" sz="2800" dirty="0" smtClean="0">
                <a:latin typeface="Helvetica"/>
                <a:cs typeface="Helvetica"/>
              </a:rPr>
              <a:t>( parlé, puis écrit)</a:t>
            </a:r>
            <a:endParaRPr lang="fr-FR" sz="2800" dirty="0">
              <a:latin typeface="Helvetica"/>
              <a:cs typeface="Helvetica"/>
            </a:endParaRPr>
          </a:p>
        </p:txBody>
      </p:sp>
      <p:cxnSp>
        <p:nvCxnSpPr>
          <p:cNvPr id="48" name="Connecteur droit 47"/>
          <p:cNvCxnSpPr/>
          <p:nvPr/>
        </p:nvCxnSpPr>
        <p:spPr>
          <a:xfrm>
            <a:off x="1773360" y="5646591"/>
            <a:ext cx="216207" cy="98161"/>
          </a:xfrm>
          <a:prstGeom prst="line">
            <a:avLst/>
          </a:prstGeom>
          <a:ln w="762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1576210" y="5204458"/>
            <a:ext cx="3696721" cy="10164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7220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74782" y="186414"/>
            <a:ext cx="8797349" cy="6463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latin typeface="Helvetica"/>
                <a:cs typeface="Helvetica"/>
              </a:rPr>
              <a:t>   Vaut-il mieux enseigner le geste d’écriture en même temps que la reconnaissance des lettres ?</a:t>
            </a:r>
          </a:p>
          <a:p>
            <a:endParaRPr lang="fr-FR" sz="3600" dirty="0" smtClean="0">
              <a:latin typeface="Helvetica"/>
              <a:cs typeface="Helvetica"/>
            </a:endParaRPr>
          </a:p>
          <a:p>
            <a:r>
              <a:rPr lang="fr-FR" sz="3600" dirty="0" smtClean="0">
                <a:latin typeface="Helvetica"/>
                <a:cs typeface="Helvetica"/>
              </a:rPr>
              <a:t>   Est-il utile de faire </a:t>
            </a:r>
            <a:r>
              <a:rPr lang="fr-FR" sz="3600" dirty="0">
                <a:latin typeface="Helvetica"/>
                <a:cs typeface="Helvetica"/>
              </a:rPr>
              <a:t>r</a:t>
            </a:r>
            <a:r>
              <a:rPr lang="fr-FR" sz="3600" dirty="0" smtClean="0">
                <a:latin typeface="Helvetica"/>
                <a:cs typeface="Helvetica"/>
              </a:rPr>
              <a:t>édiger, très tôt, de petites phrases ?</a:t>
            </a:r>
          </a:p>
          <a:p>
            <a:endParaRPr lang="fr-FR" sz="3600" dirty="0">
              <a:latin typeface="Helvetica"/>
              <a:cs typeface="Helvetica"/>
            </a:endParaRPr>
          </a:p>
          <a:p>
            <a:r>
              <a:rPr lang="fr-FR" sz="3600" smtClean="0">
                <a:latin typeface="Helvetica"/>
                <a:cs typeface="Helvetica"/>
              </a:rPr>
              <a:t>   Gagnerait</a:t>
            </a:r>
            <a:r>
              <a:rPr lang="fr-FR" sz="3600" dirty="0" smtClean="0">
                <a:latin typeface="Helvetica"/>
                <a:cs typeface="Helvetica"/>
              </a:rPr>
              <a:t>-on du temps à attirer l’attention des enfants sur le piège des lettres symétriques comme « b » et « d » ?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33271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14476" y="689429"/>
            <a:ext cx="855133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Depuis le récepteur visuel (la rétine) à la lecture, on observe:</a:t>
            </a:r>
          </a:p>
          <a:p>
            <a:r>
              <a:rPr lang="fr-FR" dirty="0"/>
              <a:t> </a:t>
            </a:r>
            <a:r>
              <a:rPr lang="fr-FR" dirty="0" smtClean="0"/>
              <a:t>   L’invariance perceptive</a:t>
            </a:r>
          </a:p>
          <a:p>
            <a:r>
              <a:rPr lang="fr-FR" dirty="0"/>
              <a:t> </a:t>
            </a:r>
            <a:r>
              <a:rPr lang="fr-FR" dirty="0" smtClean="0"/>
              <a:t>   un code qui orient le reste du cerveau vers la prononciation et le sens des chaînes de caractères</a:t>
            </a:r>
          </a:p>
          <a:p>
            <a:r>
              <a:rPr lang="fr-FR" dirty="0"/>
              <a:t> </a:t>
            </a:r>
            <a:r>
              <a:rPr lang="fr-FR" dirty="0" smtClean="0"/>
              <a:t>   l’assemblage des morphèmes détermine le sens du mot; ; le système visuel extrait les morphèmes du mot la décomposition en morphèmes </a:t>
            </a:r>
            <a:r>
              <a:rPr lang="fr-FR" smtClean="0"/>
              <a:t>est indispensable </a:t>
            </a:r>
            <a:r>
              <a:rPr lang="fr-FR" dirty="0" smtClean="0"/>
              <a:t>avant d’accéder au sens</a:t>
            </a:r>
          </a:p>
          <a:p>
            <a:r>
              <a:rPr lang="fr-FR" dirty="0"/>
              <a:t> </a:t>
            </a:r>
            <a:r>
              <a:rPr lang="fr-FR" dirty="0" smtClean="0"/>
              <a:t>   le graphème est une lettre ou suite lettres qui représente un phonème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682741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85" name="Group 2"/>
          <p:cNvGrpSpPr>
            <a:grpSpLocks/>
          </p:cNvGrpSpPr>
          <p:nvPr/>
        </p:nvGrpSpPr>
        <p:grpSpPr bwMode="auto">
          <a:xfrm>
            <a:off x="1143000" y="1412875"/>
            <a:ext cx="7091363" cy="2501900"/>
            <a:chOff x="864" y="1008"/>
            <a:chExt cx="4467" cy="1576"/>
          </a:xfrm>
        </p:grpSpPr>
        <p:pic>
          <p:nvPicPr>
            <p:cNvPr id="41996" name="Picture 3" descr="Image 3.png                                                    000747BEMacintosh HD                   C0075863: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1008"/>
              <a:ext cx="2259" cy="15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997" name="Picture 4" descr="Image 3.png                                                    000747BEMacintosh HD                   C0075863: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072" y="1008"/>
              <a:ext cx="2259" cy="15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1986" name="Picture 5" descr="Image 4.png                                                    000747BEMacintosh HD                   C0075863: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2800" y="381000"/>
            <a:ext cx="1636713" cy="1931988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8490" name="Text Box 10"/>
          <p:cNvSpPr txBox="1">
            <a:spLocks noChangeArrowheads="1"/>
          </p:cNvSpPr>
          <p:nvPr/>
        </p:nvSpPr>
        <p:spPr bwMode="auto">
          <a:xfrm>
            <a:off x="2320346" y="5949950"/>
            <a:ext cx="4842453" cy="584776"/>
          </a:xfrm>
          <a:prstGeom prst="rect">
            <a:avLst/>
          </a:prstGeom>
          <a:solidFill>
            <a:srgbClr val="FFF9E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3200" dirty="0">
                <a:latin typeface="Helvetica"/>
                <a:cs typeface="Helvetica"/>
              </a:rPr>
              <a:t>ancêtre commun</a:t>
            </a:r>
          </a:p>
        </p:txBody>
      </p:sp>
      <p:pic>
        <p:nvPicPr>
          <p:cNvPr id="41989" name="Picture 11" descr="Image 2.png                                                    0007EFF9Macintosh HD                   C2A19A1C: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38600" y="4652963"/>
            <a:ext cx="1263650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8493" name="Text Box 13"/>
          <p:cNvSpPr txBox="1">
            <a:spLocks noChangeArrowheads="1"/>
          </p:cNvSpPr>
          <p:nvPr/>
        </p:nvSpPr>
        <p:spPr bwMode="auto">
          <a:xfrm>
            <a:off x="4114800" y="1946275"/>
            <a:ext cx="9906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9600" b="1" dirty="0">
                <a:solidFill>
                  <a:schemeClr val="bg1"/>
                </a:solidFill>
                <a:latin typeface="Helvetica"/>
                <a:cs typeface="Helvetica"/>
              </a:rPr>
              <a:t>?</a:t>
            </a:r>
          </a:p>
        </p:txBody>
      </p:sp>
      <p:pic>
        <p:nvPicPr>
          <p:cNvPr id="148496" name="Picture 16" descr="Papier lettre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02675" y="6450013"/>
            <a:ext cx="438150" cy="404812"/>
          </a:xfrm>
          <a:prstGeom prst="rect">
            <a:avLst/>
          </a:prstGeom>
          <a:blipFill dpi="0" rotWithShape="0">
            <a:blip r:embed="rId7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1993" name="ZoneTexte 1"/>
          <p:cNvSpPr txBox="1">
            <a:spLocks noChangeArrowheads="1"/>
          </p:cNvSpPr>
          <p:nvPr/>
        </p:nvSpPr>
        <p:spPr bwMode="auto">
          <a:xfrm>
            <a:off x="2411413" y="4092575"/>
            <a:ext cx="4464050" cy="523875"/>
          </a:xfrm>
          <a:prstGeom prst="rect">
            <a:avLst/>
          </a:prstGeom>
          <a:solidFill>
            <a:srgbClr val="FF0000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/>
            <a:r>
              <a:rPr lang="fr-FR" sz="2800" b="1" dirty="0">
                <a:solidFill>
                  <a:schemeClr val="bg1"/>
                </a:solidFill>
              </a:rPr>
              <a:t>La « grande bifurcation</a:t>
            </a:r>
            <a:r>
              <a:rPr lang="fr-FR" sz="2800" dirty="0"/>
              <a:t> </a:t>
            </a:r>
            <a:r>
              <a:rPr lang="fr-FR" dirty="0">
                <a:solidFill>
                  <a:srgbClr val="FFFFFF"/>
                </a:solidFill>
              </a:rPr>
              <a:t>»</a:t>
            </a:r>
          </a:p>
        </p:txBody>
      </p:sp>
      <p:sp>
        <p:nvSpPr>
          <p:cNvPr id="41994" name="Triangle isocèle 4"/>
          <p:cNvSpPr>
            <a:spLocks noChangeArrowheads="1"/>
          </p:cNvSpPr>
          <p:nvPr/>
        </p:nvSpPr>
        <p:spPr bwMode="auto">
          <a:xfrm>
            <a:off x="4356100" y="3589338"/>
            <a:ext cx="576263" cy="503237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pic>
        <p:nvPicPr>
          <p:cNvPr id="15" name="Picture 2" descr="taille du cerveau.png                                          0007EFF9Macintosh HD                   C2A19A1C: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3800" y="1916113"/>
            <a:ext cx="2478088" cy="18621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Image 15" descr="Capture d’écran 2014-11-19 à 18.43.01.pn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49703" y="369888"/>
            <a:ext cx="2061710" cy="1943100"/>
          </a:xfrm>
          <a:prstGeom prst="rect">
            <a:avLst/>
          </a:prstGeom>
          <a:ln w="19050" cmpd="sng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643323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2" descr="taille du cerveau.png                                          0007EFF9Macintosh HD                   C2A19A1C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371475"/>
            <a:ext cx="8382000" cy="62976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0596" name="Text Box 4"/>
          <p:cNvSpPr txBox="1">
            <a:spLocks noChangeArrowheads="1"/>
          </p:cNvSpPr>
          <p:nvPr/>
        </p:nvSpPr>
        <p:spPr bwMode="auto">
          <a:xfrm>
            <a:off x="7086600" y="304800"/>
            <a:ext cx="1554996" cy="584776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3200" dirty="0">
                <a:latin typeface="Helvetica"/>
                <a:cs typeface="Helvetica"/>
              </a:rPr>
              <a:t>1500</a:t>
            </a:r>
            <a:r>
              <a:rPr lang="fr-FR" dirty="0">
                <a:latin typeface="Helvetica"/>
                <a:cs typeface="Helvetica"/>
              </a:rPr>
              <a:t> cm</a:t>
            </a:r>
            <a:r>
              <a:rPr lang="fr-FR" baseline="30000" dirty="0">
                <a:latin typeface="Helvetica"/>
                <a:cs typeface="Helvetica"/>
              </a:rPr>
              <a:t>3</a:t>
            </a:r>
            <a:endParaRPr lang="fr-FR" dirty="0">
              <a:latin typeface="Helvetica"/>
              <a:cs typeface="Helvetica"/>
            </a:endParaRPr>
          </a:p>
        </p:txBody>
      </p:sp>
      <p:sp>
        <p:nvSpPr>
          <p:cNvPr id="110597" name="Text Box 5"/>
          <p:cNvSpPr txBox="1">
            <a:spLocks noChangeArrowheads="1"/>
          </p:cNvSpPr>
          <p:nvPr/>
        </p:nvSpPr>
        <p:spPr bwMode="auto">
          <a:xfrm>
            <a:off x="533400" y="3429000"/>
            <a:ext cx="1027219" cy="369332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dirty="0">
                <a:latin typeface="Helvetica"/>
                <a:cs typeface="Helvetica"/>
              </a:rPr>
              <a:t>400 cm</a:t>
            </a:r>
            <a:r>
              <a:rPr lang="fr-FR" baseline="30000" dirty="0">
                <a:latin typeface="Helvetica"/>
                <a:cs typeface="Helvetica"/>
              </a:rPr>
              <a:t>3</a:t>
            </a:r>
            <a:endParaRPr lang="fr-FR" dirty="0">
              <a:latin typeface="Helvetica"/>
              <a:cs typeface="Helvetica"/>
            </a:endParaRPr>
          </a:p>
        </p:txBody>
      </p:sp>
      <p:sp>
        <p:nvSpPr>
          <p:cNvPr id="110598" name="Line 6"/>
          <p:cNvSpPr>
            <a:spLocks noChangeShapeType="1"/>
          </p:cNvSpPr>
          <p:nvPr/>
        </p:nvSpPr>
        <p:spPr bwMode="auto">
          <a:xfrm>
            <a:off x="7086600" y="1676400"/>
            <a:ext cx="609600" cy="22860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cs typeface="+mn-cs"/>
            </a:endParaRPr>
          </a:p>
        </p:txBody>
      </p:sp>
      <p:sp>
        <p:nvSpPr>
          <p:cNvPr id="110599" name="Line 7"/>
          <p:cNvSpPr>
            <a:spLocks noChangeShapeType="1"/>
          </p:cNvSpPr>
          <p:nvPr/>
        </p:nvSpPr>
        <p:spPr bwMode="auto">
          <a:xfrm flipV="1">
            <a:off x="5715000" y="2209800"/>
            <a:ext cx="762000" cy="7620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cs typeface="+mn-cs"/>
            </a:endParaRPr>
          </a:p>
        </p:txBody>
      </p:sp>
      <p:sp>
        <p:nvSpPr>
          <p:cNvPr id="110600" name="Line 8"/>
          <p:cNvSpPr>
            <a:spLocks noChangeShapeType="1"/>
          </p:cNvSpPr>
          <p:nvPr/>
        </p:nvSpPr>
        <p:spPr bwMode="auto">
          <a:xfrm>
            <a:off x="4572000" y="3276600"/>
            <a:ext cx="2590800" cy="91440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cs typeface="+mn-cs"/>
            </a:endParaRPr>
          </a:p>
        </p:txBody>
      </p:sp>
      <p:sp>
        <p:nvSpPr>
          <p:cNvPr id="110601" name="Line 9"/>
          <p:cNvSpPr>
            <a:spLocks noChangeShapeType="1"/>
          </p:cNvSpPr>
          <p:nvPr/>
        </p:nvSpPr>
        <p:spPr bwMode="auto">
          <a:xfrm>
            <a:off x="3505200" y="4114800"/>
            <a:ext cx="3276600" cy="121920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cs typeface="+mn-cs"/>
            </a:endParaRPr>
          </a:p>
        </p:txBody>
      </p:sp>
      <p:sp>
        <p:nvSpPr>
          <p:cNvPr id="110602" name="Line 10"/>
          <p:cNvSpPr>
            <a:spLocks noChangeShapeType="1"/>
          </p:cNvSpPr>
          <p:nvPr/>
        </p:nvSpPr>
        <p:spPr bwMode="auto">
          <a:xfrm>
            <a:off x="2438400" y="4800600"/>
            <a:ext cx="2819400" cy="60960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cs typeface="+mn-cs"/>
            </a:endParaRPr>
          </a:p>
        </p:txBody>
      </p:sp>
      <p:sp>
        <p:nvSpPr>
          <p:cNvPr id="40969" name="ZoneTexte 3"/>
          <p:cNvSpPr txBox="1">
            <a:spLocks noChangeArrowheads="1"/>
          </p:cNvSpPr>
          <p:nvPr/>
        </p:nvSpPr>
        <p:spPr bwMode="auto">
          <a:xfrm>
            <a:off x="4759948" y="4114800"/>
            <a:ext cx="1152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/>
            <a:r>
              <a:rPr lang="fr-FR" sz="2000" dirty="0" err="1">
                <a:solidFill>
                  <a:srgbClr val="0000FF"/>
                </a:solidFill>
              </a:rPr>
              <a:t>Dmanis</a:t>
            </a:r>
            <a:r>
              <a:rPr lang="fr-FR" dirty="0" err="1">
                <a:solidFill>
                  <a:srgbClr val="0000FF"/>
                </a:solidFill>
              </a:rPr>
              <a:t>i</a:t>
            </a:r>
            <a:endParaRPr lang="fr-FR" dirty="0">
              <a:solidFill>
                <a:srgbClr val="0000FF"/>
              </a:solidFill>
            </a:endParaRP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4759948" y="3821668"/>
            <a:ext cx="1027219" cy="369332"/>
          </a:xfrm>
          <a:prstGeom prst="rect">
            <a:avLst/>
          </a:prstGeom>
          <a:solidFill>
            <a:schemeClr val="bg1"/>
          </a:solidFill>
          <a:ln w="28575" cmpd="sng">
            <a:solidFill>
              <a:srgbClr val="0000FF"/>
            </a:solidFill>
          </a:ln>
          <a:effectLst/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dirty="0">
                <a:latin typeface="Helvetica"/>
                <a:cs typeface="Helvetica"/>
              </a:rPr>
              <a:t>550 cm</a:t>
            </a:r>
            <a:r>
              <a:rPr lang="fr-FR" baseline="30000" dirty="0">
                <a:latin typeface="Helvetica"/>
                <a:cs typeface="Helvetica"/>
              </a:rPr>
              <a:t>3</a:t>
            </a:r>
            <a:endParaRPr lang="fr-FR" dirty="0">
              <a:latin typeface="Helvetica"/>
              <a:cs typeface="Helvetica"/>
            </a:endParaRPr>
          </a:p>
        </p:txBody>
      </p:sp>
      <p:cxnSp>
        <p:nvCxnSpPr>
          <p:cNvPr id="15" name="Connecteur droit avec flèche 14"/>
          <p:cNvCxnSpPr/>
          <p:nvPr/>
        </p:nvCxnSpPr>
        <p:spPr bwMode="auto">
          <a:xfrm>
            <a:off x="5787167" y="4191000"/>
            <a:ext cx="1232758" cy="1038225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3366FF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5981944" y="2645128"/>
            <a:ext cx="1304924" cy="369332"/>
          </a:xfrm>
          <a:prstGeom prst="rect">
            <a:avLst/>
          </a:prstGeom>
          <a:solidFill>
            <a:schemeClr val="bg1"/>
          </a:solidFill>
          <a:ln w="28575" cmpd="sng">
            <a:solidFill>
              <a:srgbClr val="0000FF"/>
            </a:solidFill>
          </a:ln>
          <a:effectLst/>
          <a:ex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dirty="0">
                <a:latin typeface="Helvetica"/>
                <a:cs typeface="Helvetica"/>
              </a:rPr>
              <a:t>1150 cm</a:t>
            </a:r>
            <a:r>
              <a:rPr lang="fr-FR" baseline="30000" dirty="0">
                <a:latin typeface="Helvetica"/>
                <a:cs typeface="Helvetica"/>
              </a:rPr>
              <a:t>3</a:t>
            </a:r>
            <a:endParaRPr lang="fr-FR" dirty="0">
              <a:latin typeface="Helvetica"/>
              <a:cs typeface="Helvetica"/>
            </a:endParaRPr>
          </a:p>
        </p:txBody>
      </p:sp>
      <p:cxnSp>
        <p:nvCxnSpPr>
          <p:cNvPr id="18" name="Connecteur droit avec flèche 17"/>
          <p:cNvCxnSpPr/>
          <p:nvPr/>
        </p:nvCxnSpPr>
        <p:spPr bwMode="auto">
          <a:xfrm>
            <a:off x="7162800" y="3014460"/>
            <a:ext cx="433388" cy="557415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3366FF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40975" name="ZoneTexte 3"/>
          <p:cNvSpPr txBox="1">
            <a:spLocks noChangeArrowheads="1"/>
          </p:cNvSpPr>
          <p:nvPr/>
        </p:nvSpPr>
        <p:spPr bwMode="auto">
          <a:xfrm>
            <a:off x="5578475" y="3014460"/>
            <a:ext cx="15843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/>
            <a:r>
              <a:rPr lang="fr-FR" sz="2000" dirty="0">
                <a:solidFill>
                  <a:srgbClr val="0000FF"/>
                </a:solidFill>
              </a:rPr>
              <a:t>Tautavel</a:t>
            </a:r>
          </a:p>
        </p:txBody>
      </p:sp>
      <p:pic>
        <p:nvPicPr>
          <p:cNvPr id="40976" name="Image 2" descr="Capture d’écran 2014-02-19 à 10.16.24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188" y="549275"/>
            <a:ext cx="2376487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3200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304800" y="4419600"/>
            <a:ext cx="861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fr-FR">
              <a:cs typeface="+mn-cs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01550" y="258111"/>
            <a:ext cx="8713850" cy="5632311"/>
          </a:xfrm>
          <a:prstGeom prst="rect">
            <a:avLst/>
          </a:prstGeom>
          <a:solidFill>
            <a:schemeClr val="bg1"/>
          </a:solidFill>
          <a:ln w="9525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3200" dirty="0">
                <a:latin typeface="Helvetica"/>
                <a:cs typeface="Helvetica"/>
              </a:rPr>
              <a:t> " La taille du cerveau de l'homme moderne a été atteinte plus de 100.000 ans avant l'évidence archéologique du comportement humain moderne. </a:t>
            </a:r>
          </a:p>
          <a:p>
            <a:pPr>
              <a:defRPr/>
            </a:pPr>
            <a:r>
              <a:rPr lang="fr-FR" sz="3200" dirty="0">
                <a:latin typeface="Helvetica"/>
                <a:cs typeface="Helvetica"/>
              </a:rPr>
              <a:t>   Il est difficile de comprendre comment </a:t>
            </a:r>
          </a:p>
          <a:p>
            <a:pPr>
              <a:defRPr/>
            </a:pPr>
            <a:r>
              <a:rPr lang="fr-FR" sz="3200" dirty="0">
                <a:latin typeface="Helvetica"/>
                <a:cs typeface="Helvetica"/>
              </a:rPr>
              <a:t>la </a:t>
            </a:r>
            <a:r>
              <a:rPr lang="fr-FR" sz="3200" b="1" dirty="0">
                <a:solidFill>
                  <a:srgbClr val="FF0000"/>
                </a:solidFill>
                <a:latin typeface="Helvetica"/>
                <a:cs typeface="Helvetica"/>
              </a:rPr>
              <a:t>sélection conventionnelle</a:t>
            </a:r>
            <a:r>
              <a:rPr lang="fr-FR" sz="3200" dirty="0">
                <a:latin typeface="Helvetica"/>
                <a:cs typeface="Helvetica"/>
              </a:rPr>
              <a:t> peut avoir sélectionné </a:t>
            </a:r>
            <a:r>
              <a:rPr lang="fr-FR" sz="3200" b="1" dirty="0">
                <a:solidFill>
                  <a:srgbClr val="FF0000"/>
                </a:solidFill>
                <a:latin typeface="Helvetica"/>
                <a:cs typeface="Helvetica"/>
              </a:rPr>
              <a:t>à l'avance</a:t>
            </a:r>
            <a:r>
              <a:rPr lang="fr-FR" sz="3200" dirty="0">
                <a:latin typeface="Helvetica"/>
                <a:cs typeface="Helvetica"/>
              </a:rPr>
              <a:t> les capacités remarquables de l'esprit humain.  </a:t>
            </a:r>
            <a:r>
              <a:rPr lang="fr-FR" sz="3200" dirty="0" smtClean="0">
                <a:latin typeface="Helvetica"/>
                <a:cs typeface="Helvetica"/>
              </a:rPr>
              <a:t>»</a:t>
            </a:r>
          </a:p>
          <a:p>
            <a:pPr algn="r">
              <a:defRPr/>
            </a:pPr>
            <a:endParaRPr lang="fr-FR" b="1" dirty="0" smtClean="0">
              <a:solidFill>
                <a:srgbClr val="800080"/>
              </a:solidFill>
              <a:latin typeface="Helvetica"/>
              <a:cs typeface="Helvetica"/>
            </a:endParaRPr>
          </a:p>
          <a:p>
            <a:pPr algn="r">
              <a:defRPr/>
            </a:pPr>
            <a:r>
              <a:rPr lang="fr-FR" b="1" dirty="0" smtClean="0">
                <a:solidFill>
                  <a:srgbClr val="800080"/>
                </a:solidFill>
                <a:latin typeface="Helvetica"/>
                <a:cs typeface="Helvetica"/>
              </a:rPr>
              <a:t>A. </a:t>
            </a:r>
            <a:r>
              <a:rPr lang="fr-FR" b="1" dirty="0" err="1" smtClean="0">
                <a:solidFill>
                  <a:srgbClr val="800080"/>
                </a:solidFill>
                <a:latin typeface="Helvetica"/>
                <a:cs typeface="Helvetica"/>
              </a:rPr>
              <a:t>Varki</a:t>
            </a:r>
            <a:r>
              <a:rPr lang="fr-FR" b="1" dirty="0">
                <a:solidFill>
                  <a:srgbClr val="800080"/>
                </a:solidFill>
                <a:latin typeface="Helvetica"/>
                <a:cs typeface="Helvetica"/>
              </a:rPr>
              <a:t>,  D.H. </a:t>
            </a:r>
            <a:r>
              <a:rPr lang="fr-FR" b="1" dirty="0" err="1">
                <a:solidFill>
                  <a:srgbClr val="800080"/>
                </a:solidFill>
                <a:latin typeface="Helvetica"/>
                <a:cs typeface="Helvetica"/>
              </a:rPr>
              <a:t>Geschwind</a:t>
            </a:r>
            <a:r>
              <a:rPr lang="fr-FR" b="1" dirty="0">
                <a:solidFill>
                  <a:srgbClr val="800080"/>
                </a:solidFill>
                <a:latin typeface="Helvetica"/>
                <a:cs typeface="Helvetica"/>
              </a:rPr>
              <a:t> and E. E. </a:t>
            </a:r>
            <a:r>
              <a:rPr lang="fr-FR" b="1" dirty="0" err="1">
                <a:solidFill>
                  <a:srgbClr val="800080"/>
                </a:solidFill>
                <a:latin typeface="Helvetica"/>
                <a:cs typeface="Helvetica"/>
              </a:rPr>
              <a:t>Eichler</a:t>
            </a:r>
            <a:r>
              <a:rPr lang="fr-FR" b="1" dirty="0">
                <a:solidFill>
                  <a:srgbClr val="800080"/>
                </a:solidFill>
                <a:latin typeface="Helvetica"/>
                <a:cs typeface="Helvetica"/>
              </a:rPr>
              <a:t>. </a:t>
            </a:r>
            <a:endParaRPr lang="fr-FR" b="1" dirty="0" smtClean="0">
              <a:solidFill>
                <a:srgbClr val="800080"/>
              </a:solidFill>
              <a:latin typeface="Helvetica"/>
              <a:cs typeface="Helvetica"/>
            </a:endParaRPr>
          </a:p>
          <a:p>
            <a:pPr algn="r">
              <a:defRPr/>
            </a:pPr>
            <a:r>
              <a:rPr lang="fr-FR" b="1" i="1" dirty="0" smtClean="0">
                <a:solidFill>
                  <a:srgbClr val="800080"/>
                </a:solidFill>
                <a:latin typeface="Helvetica"/>
                <a:cs typeface="Helvetica"/>
              </a:rPr>
              <a:t>Nature </a:t>
            </a:r>
            <a:r>
              <a:rPr lang="fr-FR" b="1" i="1" dirty="0" err="1">
                <a:solidFill>
                  <a:srgbClr val="800080"/>
                </a:solidFill>
                <a:latin typeface="Helvetica"/>
                <a:cs typeface="Helvetica"/>
              </a:rPr>
              <a:t>Rev</a:t>
            </a:r>
            <a:r>
              <a:rPr lang="fr-FR" b="1" i="1" dirty="0">
                <a:solidFill>
                  <a:srgbClr val="800080"/>
                </a:solidFill>
                <a:latin typeface="Helvetica"/>
                <a:cs typeface="Helvetica"/>
              </a:rPr>
              <a:t>. </a:t>
            </a:r>
            <a:r>
              <a:rPr lang="fr-FR" b="1" i="1" dirty="0" err="1">
                <a:solidFill>
                  <a:srgbClr val="800080"/>
                </a:solidFill>
                <a:latin typeface="Helvetica"/>
                <a:cs typeface="Helvetica"/>
              </a:rPr>
              <a:t>Gen</a:t>
            </a:r>
            <a:r>
              <a:rPr lang="fr-FR" b="1" i="1" dirty="0">
                <a:solidFill>
                  <a:srgbClr val="800080"/>
                </a:solidFill>
                <a:latin typeface="Helvetica"/>
                <a:cs typeface="Helvetica"/>
              </a:rPr>
              <a:t>.</a:t>
            </a:r>
            <a:r>
              <a:rPr lang="fr-FR" b="1" dirty="0">
                <a:solidFill>
                  <a:srgbClr val="800080"/>
                </a:solidFill>
                <a:latin typeface="Helvetica"/>
                <a:cs typeface="Helvetica"/>
              </a:rPr>
              <a:t> 2008</a:t>
            </a:r>
          </a:p>
          <a:p>
            <a:pPr>
              <a:defRPr/>
            </a:pPr>
            <a:endParaRPr lang="fr-FR" sz="3200" dirty="0">
              <a:latin typeface="Helvetica"/>
              <a:cs typeface="Helvetica"/>
            </a:endParaRPr>
          </a:p>
          <a:p>
            <a:endParaRPr lang="fr-FR" dirty="0"/>
          </a:p>
        </p:txBody>
      </p:sp>
      <p:pic>
        <p:nvPicPr>
          <p:cNvPr id="2" name="Image 1" descr="Capture d’écran 2014-01-07 à 19.17.09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950" y="4876800"/>
            <a:ext cx="1165230" cy="1387369"/>
          </a:xfrm>
          <a:prstGeom prst="rect">
            <a:avLst/>
          </a:prstGeom>
          <a:ln w="9525" cmpd="sng">
            <a:solidFill>
              <a:schemeClr val="tx1"/>
            </a:solidFill>
          </a:ln>
        </p:spPr>
      </p:pic>
      <p:pic>
        <p:nvPicPr>
          <p:cNvPr id="3" name="Image 2" descr="Capture d’écran 2014-01-07 à 19.18.39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8575" y="4960088"/>
            <a:ext cx="1201687" cy="1482134"/>
          </a:xfrm>
          <a:prstGeom prst="rect">
            <a:avLst/>
          </a:prstGeom>
          <a:ln w="9525" cmpd="sng">
            <a:solidFill>
              <a:schemeClr val="tx1"/>
            </a:solidFill>
          </a:ln>
        </p:spPr>
      </p:pic>
      <p:pic>
        <p:nvPicPr>
          <p:cNvPr id="4" name="Image 3" descr="Capture d’écran 2014-01-07 à 19.22.26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3172" y="5098663"/>
            <a:ext cx="1165526" cy="1547251"/>
          </a:xfrm>
          <a:prstGeom prst="rect">
            <a:avLst/>
          </a:prstGeom>
          <a:ln w="9525" cmpd="sng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59082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075154" y="333895"/>
            <a:ext cx="6676918" cy="5078313"/>
          </a:xfrm>
          <a:prstGeom prst="rect">
            <a:avLst/>
          </a:prstGeom>
          <a:solidFill>
            <a:schemeClr val="bg1"/>
          </a:solidFill>
          <a:ln>
            <a:solidFill>
              <a:srgbClr val="80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3200" dirty="0" smtClean="0">
                <a:latin typeface="Helvetica"/>
                <a:cs typeface="Helvetica"/>
              </a:rPr>
              <a:t>   L’explication </a:t>
            </a:r>
            <a:r>
              <a:rPr lang="fr-FR" sz="3200" dirty="0">
                <a:latin typeface="Helvetica"/>
                <a:cs typeface="Helvetica"/>
              </a:rPr>
              <a:t>darwinienne ne fonctionne pas. </a:t>
            </a:r>
            <a:endParaRPr lang="fr-FR" sz="3200" dirty="0" smtClean="0">
              <a:latin typeface="Helvetica"/>
              <a:cs typeface="Helvetica"/>
            </a:endParaRPr>
          </a:p>
          <a:p>
            <a:r>
              <a:rPr lang="fr-FR" sz="3200" dirty="0">
                <a:latin typeface="Helvetica"/>
                <a:cs typeface="Helvetica"/>
              </a:rPr>
              <a:t> </a:t>
            </a:r>
            <a:r>
              <a:rPr lang="fr-FR" sz="3200" dirty="0" smtClean="0">
                <a:latin typeface="Helvetica"/>
                <a:cs typeface="Helvetica"/>
              </a:rPr>
              <a:t>  Aucune </a:t>
            </a:r>
            <a:r>
              <a:rPr lang="fr-FR" sz="3200" dirty="0">
                <a:latin typeface="Helvetica"/>
                <a:cs typeface="Helvetica"/>
              </a:rPr>
              <a:t>pression de sélection </a:t>
            </a:r>
            <a:r>
              <a:rPr lang="fr-FR" sz="3200" dirty="0" smtClean="0">
                <a:latin typeface="Helvetica"/>
                <a:cs typeface="Helvetica"/>
              </a:rPr>
              <a:t>ne </a:t>
            </a:r>
            <a:r>
              <a:rPr lang="fr-FR" sz="3200" dirty="0">
                <a:latin typeface="Helvetica"/>
                <a:cs typeface="Helvetica"/>
              </a:rPr>
              <a:t>saurait rendre compte d’une région sélective aux lettres et aux mots</a:t>
            </a:r>
            <a:r>
              <a:rPr lang="fr-FR" sz="3200" dirty="0" smtClean="0">
                <a:latin typeface="Helvetica"/>
                <a:cs typeface="Helvetica"/>
              </a:rPr>
              <a:t>.</a:t>
            </a:r>
          </a:p>
          <a:p>
            <a:r>
              <a:rPr lang="fr-FR" sz="3200" dirty="0" smtClean="0">
                <a:latin typeface="Helvetica"/>
                <a:cs typeface="Helvetica"/>
              </a:rPr>
              <a:t>   </a:t>
            </a:r>
            <a:r>
              <a:rPr lang="fr-FR" sz="3200" b="1" dirty="0" smtClean="0">
                <a:solidFill>
                  <a:srgbClr val="FF0000"/>
                </a:solidFill>
                <a:latin typeface="Helvetica"/>
                <a:cs typeface="Helvetica"/>
              </a:rPr>
              <a:t>Comment </a:t>
            </a:r>
            <a:r>
              <a:rPr lang="fr-FR" sz="3200" b="1" dirty="0">
                <a:solidFill>
                  <a:srgbClr val="FF0000"/>
                </a:solidFill>
                <a:latin typeface="Helvetica"/>
                <a:cs typeface="Helvetica"/>
              </a:rPr>
              <a:t>le cerveau des primates aurait-il pu anticiper l’apparition de l’écriture </a:t>
            </a:r>
            <a:r>
              <a:rPr lang="fr-FR" sz="3200" b="1" dirty="0" smtClean="0">
                <a:solidFill>
                  <a:srgbClr val="FF0000"/>
                </a:solidFill>
                <a:latin typeface="Helvetica"/>
                <a:cs typeface="Helvetica"/>
              </a:rPr>
              <a:t>?</a:t>
            </a:r>
            <a:endParaRPr lang="fr-FR" sz="3200" dirty="0" smtClean="0">
              <a:latin typeface="Helvetica"/>
              <a:cs typeface="Helvetica"/>
            </a:endParaRPr>
          </a:p>
          <a:p>
            <a:pPr algn="r"/>
            <a:endParaRPr lang="fr-FR" sz="3200" b="1" dirty="0" smtClean="0">
              <a:solidFill>
                <a:srgbClr val="660066"/>
              </a:solidFill>
              <a:latin typeface="Helvetica"/>
              <a:cs typeface="Helvetica"/>
            </a:endParaRPr>
          </a:p>
          <a:p>
            <a:pPr algn="r"/>
            <a:r>
              <a:rPr lang="fr-FR" b="1" dirty="0" smtClean="0">
                <a:solidFill>
                  <a:srgbClr val="660066"/>
                </a:solidFill>
                <a:latin typeface="Helvetica"/>
                <a:cs typeface="Helvetica"/>
              </a:rPr>
              <a:t>S. Dehaene (2007). Les neurones de la lecture. </a:t>
            </a:r>
          </a:p>
          <a:p>
            <a:pPr algn="r"/>
            <a:r>
              <a:rPr lang="fr-FR" b="1" dirty="0" smtClean="0">
                <a:solidFill>
                  <a:srgbClr val="660066"/>
                </a:solidFill>
                <a:latin typeface="Helvetica"/>
                <a:cs typeface="Helvetica"/>
              </a:rPr>
              <a:t>Odile Jacob, p. 120</a:t>
            </a:r>
            <a:endParaRPr lang="fr-FR" b="1" dirty="0">
              <a:solidFill>
                <a:srgbClr val="660066"/>
              </a:solidFill>
              <a:latin typeface="Helvetica"/>
              <a:cs typeface="Helvetica"/>
            </a:endParaRPr>
          </a:p>
        </p:txBody>
      </p:sp>
      <p:pic>
        <p:nvPicPr>
          <p:cNvPr id="3" name="Image 2" descr="Capture d’écran 2014-11-26 à 15.33.19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062" y="315805"/>
            <a:ext cx="1718206" cy="2054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9218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689</TotalTime>
  <Words>1209</Words>
  <Application>Microsoft Macintosh PowerPoint</Application>
  <PresentationFormat>Présentation à l'écran (4:3)</PresentationFormat>
  <Paragraphs>203</Paragraphs>
  <Slides>51</Slides>
  <Notes>6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51</vt:i4>
      </vt:variant>
    </vt:vector>
  </HeadingPairs>
  <TitlesOfParts>
    <vt:vector size="52" baseType="lpstr">
      <vt:lpstr>Thème Office</vt:lpstr>
      <vt:lpstr>LANGAGE, ÉVOLUTION, ÉDUCATION  Symposium de Neuroéducation Palais des Rois de Majorque, Perpignan 6 décembre 2014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Claude</dc:creator>
  <cp:lastModifiedBy>Donald Smith</cp:lastModifiedBy>
  <cp:revision>77</cp:revision>
  <cp:lastPrinted>2014-12-05T09:55:55Z</cp:lastPrinted>
  <dcterms:created xsi:type="dcterms:W3CDTF">2014-11-28T11:48:21Z</dcterms:created>
  <dcterms:modified xsi:type="dcterms:W3CDTF">2014-12-15T16:40:07Z</dcterms:modified>
</cp:coreProperties>
</file>